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28"/>
  </p:notesMasterIdLst>
  <p:handoutMasterIdLst>
    <p:handoutMasterId r:id="rId29"/>
  </p:handout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2" r:id="rId16"/>
    <p:sldId id="273" r:id="rId17"/>
    <p:sldId id="275" r:id="rId18"/>
    <p:sldId id="276" r:id="rId19"/>
    <p:sldId id="277" r:id="rId20"/>
    <p:sldId id="278" r:id="rId21"/>
    <p:sldId id="279" r:id="rId22"/>
    <p:sldId id="280" r:id="rId23"/>
    <p:sldId id="281" r:id="rId24"/>
    <p:sldId id="283" r:id="rId25"/>
    <p:sldId id="284"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1BC4A9-2F66-42CE-A9FC-1AEFC7A7C46B}" v="178" dt="2024-05-29T02:17:09.1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4" autoAdjust="0"/>
    <p:restoredTop sz="94660"/>
  </p:normalViewPr>
  <p:slideViewPr>
    <p:cSldViewPr snapToGrid="0">
      <p:cViewPr>
        <p:scale>
          <a:sx n="94" d="100"/>
          <a:sy n="94" d="100"/>
        </p:scale>
        <p:origin x="156"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l Sika" userId="d73ee3202d053f8e" providerId="LiveId" clId="{321BC4A9-2F66-42CE-A9FC-1AEFC7A7C46B}"/>
    <pc:docChg chg="undo custSel addSld modSld">
      <pc:chgData name="Joel Sika" userId="d73ee3202d053f8e" providerId="LiveId" clId="{321BC4A9-2F66-42CE-A9FC-1AEFC7A7C46B}" dt="2024-05-29T02:17:40.766" v="4585" actId="1076"/>
      <pc:docMkLst>
        <pc:docMk/>
      </pc:docMkLst>
      <pc:sldChg chg="modSp">
        <pc:chgData name="Joel Sika" userId="d73ee3202d053f8e" providerId="LiveId" clId="{321BC4A9-2F66-42CE-A9FC-1AEFC7A7C46B}" dt="2024-05-29T02:08:36.097" v="4049" actId="2711"/>
        <pc:sldMkLst>
          <pc:docMk/>
          <pc:sldMk cId="3320870895" sldId="280"/>
        </pc:sldMkLst>
        <pc:spChg chg="mod">
          <ac:chgData name="Joel Sika" userId="d73ee3202d053f8e" providerId="LiveId" clId="{321BC4A9-2F66-42CE-A9FC-1AEFC7A7C46B}" dt="2024-05-29T02:08:36.097" v="4049" actId="2711"/>
          <ac:spMkLst>
            <pc:docMk/>
            <pc:sldMk cId="3320870895" sldId="280"/>
            <ac:spMk id="12" creationId="{46B87D2A-9D5D-0062-6532-8327015943F5}"/>
          </ac:spMkLst>
        </pc:spChg>
      </pc:sldChg>
      <pc:sldChg chg="modSp mod">
        <pc:chgData name="Joel Sika" userId="d73ee3202d053f8e" providerId="LiveId" clId="{321BC4A9-2F66-42CE-A9FC-1AEFC7A7C46B}" dt="2024-05-29T02:17:40.766" v="4585" actId="1076"/>
        <pc:sldMkLst>
          <pc:docMk/>
          <pc:sldMk cId="3531041853" sldId="281"/>
        </pc:sldMkLst>
        <pc:spChg chg="mod">
          <ac:chgData name="Joel Sika" userId="d73ee3202d053f8e" providerId="LiveId" clId="{321BC4A9-2F66-42CE-A9FC-1AEFC7A7C46B}" dt="2024-05-29T02:17:40.766" v="4585" actId="1076"/>
          <ac:spMkLst>
            <pc:docMk/>
            <pc:sldMk cId="3531041853" sldId="281"/>
            <ac:spMk id="2" creationId="{8F3F49BD-478C-A223-012F-5DF0CC7F275D}"/>
          </ac:spMkLst>
        </pc:spChg>
        <pc:spChg chg="mod">
          <ac:chgData name="Joel Sika" userId="d73ee3202d053f8e" providerId="LiveId" clId="{321BC4A9-2F66-42CE-A9FC-1AEFC7A7C46B}" dt="2024-05-29T02:03:41.478" v="3854" actId="27636"/>
          <ac:spMkLst>
            <pc:docMk/>
            <pc:sldMk cId="3531041853" sldId="281"/>
            <ac:spMk id="3" creationId="{8571AE49-AE1E-B9D6-9695-D9A0CCCECBCB}"/>
          </ac:spMkLst>
        </pc:spChg>
        <pc:spChg chg="mod">
          <ac:chgData name="Joel Sika" userId="d73ee3202d053f8e" providerId="LiveId" clId="{321BC4A9-2F66-42CE-A9FC-1AEFC7A7C46B}" dt="2024-05-29T02:16:04.636" v="4424" actId="20577"/>
          <ac:spMkLst>
            <pc:docMk/>
            <pc:sldMk cId="3531041853" sldId="281"/>
            <ac:spMk id="12" creationId="{46B87D2A-9D5D-0062-6532-8327015943F5}"/>
          </ac:spMkLst>
        </pc:spChg>
        <pc:picChg chg="mod">
          <ac:chgData name="Joel Sika" userId="d73ee3202d053f8e" providerId="LiveId" clId="{321BC4A9-2F66-42CE-A9FC-1AEFC7A7C46B}" dt="2024-05-29T02:13:58.167" v="4400" actId="1076"/>
          <ac:picMkLst>
            <pc:docMk/>
            <pc:sldMk cId="3531041853" sldId="281"/>
            <ac:picMk id="17" creationId="{73FB8CB8-8E9B-49E3-4476-84F39D451615}"/>
          </ac:picMkLst>
        </pc:picChg>
        <pc:picChg chg="mod">
          <ac:chgData name="Joel Sika" userId="d73ee3202d053f8e" providerId="LiveId" clId="{321BC4A9-2F66-42CE-A9FC-1AEFC7A7C46B}" dt="2024-05-29T02:13:47.686" v="4398" actId="1076"/>
          <ac:picMkLst>
            <pc:docMk/>
            <pc:sldMk cId="3531041853" sldId="281"/>
            <ac:picMk id="23" creationId="{E182B0B4-94B4-0C16-09FF-DEC4170893D0}"/>
          </ac:picMkLst>
        </pc:picChg>
      </pc:sldChg>
      <pc:sldChg chg="modSp add mod">
        <pc:chgData name="Joel Sika" userId="d73ee3202d053f8e" providerId="LiveId" clId="{321BC4A9-2F66-42CE-A9FC-1AEFC7A7C46B}" dt="2024-05-29T02:17:29.261" v="4584" actId="20577"/>
        <pc:sldMkLst>
          <pc:docMk/>
          <pc:sldMk cId="2782221959" sldId="282"/>
        </pc:sldMkLst>
        <pc:spChg chg="mod">
          <ac:chgData name="Joel Sika" userId="d73ee3202d053f8e" providerId="LiveId" clId="{321BC4A9-2F66-42CE-A9FC-1AEFC7A7C46B}" dt="2024-05-29T02:17:09.256" v="4484" actId="27636"/>
          <ac:spMkLst>
            <pc:docMk/>
            <pc:sldMk cId="2782221959" sldId="282"/>
            <ac:spMk id="3" creationId="{8571AE49-AE1E-B9D6-9695-D9A0CCCECBCB}"/>
          </ac:spMkLst>
        </pc:spChg>
        <pc:spChg chg="mod">
          <ac:chgData name="Joel Sika" userId="d73ee3202d053f8e" providerId="LiveId" clId="{321BC4A9-2F66-42CE-A9FC-1AEFC7A7C46B}" dt="2024-05-29T02:17:29.261" v="4584" actId="20577"/>
          <ac:spMkLst>
            <pc:docMk/>
            <pc:sldMk cId="2782221959" sldId="282"/>
            <ac:spMk id="12" creationId="{46B87D2A-9D5D-0062-6532-8327015943F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557C667-9255-30D9-A40F-062FC770CD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00EA39-EC76-4420-FD6E-3F53ACBE33F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CC6474-B288-4155-989F-10D874E0A41C}" type="datetimeFigureOut">
              <a:rPr lang="en-US" smtClean="0"/>
              <a:t>6/1/2024</a:t>
            </a:fld>
            <a:endParaRPr lang="en-US"/>
          </a:p>
        </p:txBody>
      </p:sp>
      <p:sp>
        <p:nvSpPr>
          <p:cNvPr id="4" name="Footer Placeholder 3">
            <a:extLst>
              <a:ext uri="{FF2B5EF4-FFF2-40B4-BE49-F238E27FC236}">
                <a16:creationId xmlns:a16="http://schemas.microsoft.com/office/drawing/2014/main" id="{923DA211-CB3A-D139-D3CF-28A9178E4D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6CF080-DBEE-4C6A-0DC9-65AB148408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4B5208-F7D7-4F16-A0E0-957C71E84693}" type="slidenum">
              <a:rPr lang="en-US" smtClean="0"/>
              <a:t>‹#›</a:t>
            </a:fld>
            <a:endParaRPr lang="en-US"/>
          </a:p>
        </p:txBody>
      </p:sp>
    </p:spTree>
    <p:extLst>
      <p:ext uri="{BB962C8B-B14F-4D97-AF65-F5344CB8AC3E}">
        <p14:creationId xmlns:p14="http://schemas.microsoft.com/office/powerpoint/2010/main" val="14454241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BBBCE-D61C-4CAA-9A3A-17B0822E3809}" type="datetimeFigureOut">
              <a:rPr lang="en-US" smtClean="0"/>
              <a:t>6/1/2024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8E297-52E2-49F8-94CB-63AC6C47ACF4}" type="slidenum">
              <a:rPr lang="en-US" smtClean="0"/>
              <a:t>‹#›</a:t>
            </a:fld>
            <a:endParaRPr lang="en-US"/>
          </a:p>
        </p:txBody>
      </p:sp>
    </p:spTree>
    <p:extLst>
      <p:ext uri="{BB962C8B-B14F-4D97-AF65-F5344CB8AC3E}">
        <p14:creationId xmlns:p14="http://schemas.microsoft.com/office/powerpoint/2010/main" val="35977404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8808-26D1-4F4B-96F4-F3082078DD61}"/>
              </a:ext>
            </a:extLst>
          </p:cNvPr>
          <p:cNvSpPr>
            <a:spLocks noGrp="1"/>
          </p:cNvSpPr>
          <p:nvPr>
            <p:ph type="ctrTitle"/>
          </p:nvPr>
        </p:nvSpPr>
        <p:spPr>
          <a:xfrm>
            <a:off x="1257008" y="1122362"/>
            <a:ext cx="8816632" cy="357155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2E0C639-B0CD-4365-98A9-C1E5FF6CF450}"/>
              </a:ext>
            </a:extLst>
          </p:cNvPr>
          <p:cNvSpPr>
            <a:spLocks noGrp="1"/>
          </p:cNvSpPr>
          <p:nvPr>
            <p:ph type="subTitle" idx="1"/>
          </p:nvPr>
        </p:nvSpPr>
        <p:spPr>
          <a:xfrm>
            <a:off x="1257008" y="5521960"/>
            <a:ext cx="8816632" cy="944879"/>
          </a:xfrm>
        </p:spPr>
        <p:txBody>
          <a:bodyPr anchor="ct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6780C52-E6BB-4B27-B5D8-2D33B2497C56}"/>
              </a:ext>
            </a:extLst>
          </p:cNvPr>
          <p:cNvSpPr>
            <a:spLocks noGrp="1"/>
          </p:cNvSpPr>
          <p:nvPr>
            <p:ph type="dt" sz="half" idx="10"/>
          </p:nvPr>
        </p:nvSpPr>
        <p:spPr/>
        <p:txBody>
          <a:bodyPr/>
          <a:lstStyle/>
          <a:p>
            <a:fld id="{CC1FDE95-237E-4271-A9D8-8B97283F8E3C}" type="datetime1">
              <a:rPr lang="en-US" smtClean="0"/>
              <a:t>6/1/2024</a:t>
            </a:fld>
            <a:endParaRPr lang="en-US"/>
          </a:p>
        </p:txBody>
      </p:sp>
      <p:sp>
        <p:nvSpPr>
          <p:cNvPr id="5" name="Footer Placeholder 4">
            <a:extLst>
              <a:ext uri="{FF2B5EF4-FFF2-40B4-BE49-F238E27FC236}">
                <a16:creationId xmlns:a16="http://schemas.microsoft.com/office/drawing/2014/main" id="{AF77C649-4A0C-4EF2-8FC1-2BCF0BF9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E03F2-D0FE-49BB-8AEC-E99C4DB2D67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16" name="Straight Connector 15">
            <a:extLst>
              <a:ext uri="{FF2B5EF4-FFF2-40B4-BE49-F238E27FC236}">
                <a16:creationId xmlns:a16="http://schemas.microsoft.com/office/drawing/2014/main" id="{24A7CC8F-56A6-423D-B67A-8BA89D3EC911}"/>
              </a:ext>
            </a:extLst>
          </p:cNvPr>
          <p:cNvCxnSpPr>
            <a:cxnSpLocks/>
          </p:cNvCxnSpPr>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254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6D52-667C-4E67-9038-A0BDFD8CCD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3E72AC-0272-475A-BD25-2AB7AC1DEF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FBFF2-9ECB-4CDD-87FA-9DD1F87BFDE9}"/>
              </a:ext>
            </a:extLst>
          </p:cNvPr>
          <p:cNvSpPr>
            <a:spLocks noGrp="1"/>
          </p:cNvSpPr>
          <p:nvPr>
            <p:ph type="dt" sz="half" idx="10"/>
          </p:nvPr>
        </p:nvSpPr>
        <p:spPr/>
        <p:txBody>
          <a:bodyPr/>
          <a:lstStyle/>
          <a:p>
            <a:fld id="{61FD5E6E-7B4D-4221-92D7-30B6D31CCE1E}" type="datetime1">
              <a:rPr lang="en-US" smtClean="0"/>
              <a:t>6/1/2024</a:t>
            </a:fld>
            <a:endParaRPr lang="en-US"/>
          </a:p>
        </p:txBody>
      </p:sp>
      <p:sp>
        <p:nvSpPr>
          <p:cNvPr id="5" name="Footer Placeholder 4">
            <a:extLst>
              <a:ext uri="{FF2B5EF4-FFF2-40B4-BE49-F238E27FC236}">
                <a16:creationId xmlns:a16="http://schemas.microsoft.com/office/drawing/2014/main" id="{40AC12B3-DAF5-4BA7-A3A6-D0284716D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171AE-4A11-4035-A072-9AC4053FFA85}"/>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56461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A52E95-2F50-48D3-B00E-4C259644E72E}"/>
              </a:ext>
            </a:extLst>
          </p:cNvPr>
          <p:cNvSpPr>
            <a:spLocks noGrp="1"/>
          </p:cNvSpPr>
          <p:nvPr>
            <p:ph type="title" orient="vert"/>
          </p:nvPr>
        </p:nvSpPr>
        <p:spPr>
          <a:xfrm>
            <a:off x="9050174" y="838199"/>
            <a:ext cx="2303626" cy="5338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2617C9B-4E02-49C8-B6DF-65ED3C990343}"/>
              </a:ext>
            </a:extLst>
          </p:cNvPr>
          <p:cNvSpPr>
            <a:spLocks noGrp="1"/>
          </p:cNvSpPr>
          <p:nvPr>
            <p:ph type="body" orient="vert" idx="1"/>
          </p:nvPr>
        </p:nvSpPr>
        <p:spPr>
          <a:xfrm>
            <a:off x="838200" y="838199"/>
            <a:ext cx="7734300" cy="5338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CA10C-AC31-4D80-B78F-08E48CDCB7F2}"/>
              </a:ext>
            </a:extLst>
          </p:cNvPr>
          <p:cNvSpPr>
            <a:spLocks noGrp="1"/>
          </p:cNvSpPr>
          <p:nvPr>
            <p:ph type="dt" sz="half" idx="10"/>
          </p:nvPr>
        </p:nvSpPr>
        <p:spPr/>
        <p:txBody>
          <a:bodyPr/>
          <a:lstStyle/>
          <a:p>
            <a:fld id="{ADBEA174-5401-40B8-90D3-EE2E1CC315F6}" type="datetime1">
              <a:rPr lang="en-US" smtClean="0"/>
              <a:t>6/1/2024</a:t>
            </a:fld>
            <a:endParaRPr lang="en-US"/>
          </a:p>
        </p:txBody>
      </p:sp>
      <p:sp>
        <p:nvSpPr>
          <p:cNvPr id="5" name="Footer Placeholder 4">
            <a:extLst>
              <a:ext uri="{FF2B5EF4-FFF2-40B4-BE49-F238E27FC236}">
                <a16:creationId xmlns:a16="http://schemas.microsoft.com/office/drawing/2014/main" id="{19AAB5B7-F312-4BC9-A5D3-72E065D1B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C2E489-5442-4698-B6E3-3421A97C283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7" name="Straight Connector 6">
            <a:extLst>
              <a:ext uri="{FF2B5EF4-FFF2-40B4-BE49-F238E27FC236}">
                <a16:creationId xmlns:a16="http://schemas.microsoft.com/office/drawing/2014/main" id="{41F3A7E1-F157-4338-B7F7-9C0A2D60B7FF}"/>
              </a:ext>
            </a:extLst>
          </p:cNvPr>
          <p:cNvCxnSpPr>
            <a:cxnSpLocks/>
          </p:cNvCxnSpPr>
          <p:nvPr/>
        </p:nvCxnSpPr>
        <p:spPr>
          <a:xfrm>
            <a:off x="881133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289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5B5E-C545-4763-BA47-4C2C0FCA514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FA263F8-8E34-4910-BF7A-F1C5A99689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E74E5-D20D-4AB7-8D98-F336CE0ECCBE}"/>
              </a:ext>
            </a:extLst>
          </p:cNvPr>
          <p:cNvSpPr>
            <a:spLocks noGrp="1"/>
          </p:cNvSpPr>
          <p:nvPr>
            <p:ph type="dt" sz="half" idx="10"/>
          </p:nvPr>
        </p:nvSpPr>
        <p:spPr/>
        <p:txBody>
          <a:bodyPr/>
          <a:lstStyle/>
          <a:p>
            <a:fld id="{6ED93D86-362F-4D29-8FE8-F5109A3BAB9B}" type="datetime1">
              <a:rPr lang="en-US" smtClean="0"/>
              <a:t>6/1/2024</a:t>
            </a:fld>
            <a:endParaRPr lang="en-US"/>
          </a:p>
        </p:txBody>
      </p:sp>
      <p:sp>
        <p:nvSpPr>
          <p:cNvPr id="5" name="Footer Placeholder 4">
            <a:extLst>
              <a:ext uri="{FF2B5EF4-FFF2-40B4-BE49-F238E27FC236}">
                <a16:creationId xmlns:a16="http://schemas.microsoft.com/office/drawing/2014/main" id="{C79D23AA-8F22-4B09-8FAA-CD16E5D66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8A028-A0C8-45E7-915E-B83FF59C9F1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286127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F01F-198D-4AAD-B4FB-AD3B44981ADD}"/>
              </a:ext>
            </a:extLst>
          </p:cNvPr>
          <p:cNvSpPr>
            <a:spLocks noGrp="1"/>
          </p:cNvSpPr>
          <p:nvPr>
            <p:ph type="title"/>
          </p:nvPr>
        </p:nvSpPr>
        <p:spPr>
          <a:xfrm>
            <a:off x="838200" y="838200"/>
            <a:ext cx="9438640" cy="4114800"/>
          </a:xfrm>
        </p:spPr>
        <p:txBody>
          <a:bodyPr anchor="t">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20BCC2B-311B-4FB6-B3A5-26F68055AE38}"/>
              </a:ext>
            </a:extLst>
          </p:cNvPr>
          <p:cNvSpPr>
            <a:spLocks noGrp="1"/>
          </p:cNvSpPr>
          <p:nvPr>
            <p:ph type="body" idx="1"/>
          </p:nvPr>
        </p:nvSpPr>
        <p:spPr>
          <a:xfrm>
            <a:off x="838200" y="5217160"/>
            <a:ext cx="9438640" cy="802640"/>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9CB73D-2D6B-4FA6-89A4-DCC89F80E0F1}"/>
              </a:ext>
            </a:extLst>
          </p:cNvPr>
          <p:cNvSpPr>
            <a:spLocks noGrp="1"/>
          </p:cNvSpPr>
          <p:nvPr>
            <p:ph type="dt" sz="half" idx="10"/>
          </p:nvPr>
        </p:nvSpPr>
        <p:spPr/>
        <p:txBody>
          <a:bodyPr/>
          <a:lstStyle/>
          <a:p>
            <a:fld id="{A90472F5-2D2C-499E-A9D8-6ADCD93BA8A8}" type="datetime1">
              <a:rPr lang="en-US" smtClean="0"/>
              <a:t>6/1/2024</a:t>
            </a:fld>
            <a:endParaRPr lang="en-US"/>
          </a:p>
        </p:txBody>
      </p:sp>
      <p:sp>
        <p:nvSpPr>
          <p:cNvPr id="5" name="Footer Placeholder 4">
            <a:extLst>
              <a:ext uri="{FF2B5EF4-FFF2-40B4-BE49-F238E27FC236}">
                <a16:creationId xmlns:a16="http://schemas.microsoft.com/office/drawing/2014/main" id="{B6A0C188-FF43-44C1-A005-679168D5F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D1188-DA27-47B2-8176-31193EEC4C2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73315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5A25-7E99-42A8-8D6D-648EFE203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501DC-62B7-42BD-A941-D34E92719C32}"/>
              </a:ext>
            </a:extLst>
          </p:cNvPr>
          <p:cNvSpPr>
            <a:spLocks noGrp="1"/>
          </p:cNvSpPr>
          <p:nvPr>
            <p:ph sz="half" idx="1"/>
          </p:nvPr>
        </p:nvSpPr>
        <p:spPr>
          <a:xfrm>
            <a:off x="838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765C5C1-4FD4-4958-99A0-BDADECA336BD}"/>
              </a:ext>
            </a:extLst>
          </p:cNvPr>
          <p:cNvSpPr>
            <a:spLocks noGrp="1"/>
          </p:cNvSpPr>
          <p:nvPr>
            <p:ph sz="half" idx="2"/>
          </p:nvPr>
        </p:nvSpPr>
        <p:spPr>
          <a:xfrm>
            <a:off x="6172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D1B234-5D54-44E5-B41D-B205AAF50305}"/>
              </a:ext>
            </a:extLst>
          </p:cNvPr>
          <p:cNvSpPr>
            <a:spLocks noGrp="1"/>
          </p:cNvSpPr>
          <p:nvPr>
            <p:ph type="dt" sz="half" idx="10"/>
          </p:nvPr>
        </p:nvSpPr>
        <p:spPr/>
        <p:txBody>
          <a:bodyPr/>
          <a:lstStyle/>
          <a:p>
            <a:fld id="{762780BB-78E5-4355-902F-EF229394518B}" type="datetime1">
              <a:rPr lang="en-US" smtClean="0"/>
              <a:t>6/1/2024</a:t>
            </a:fld>
            <a:endParaRPr lang="en-US"/>
          </a:p>
        </p:txBody>
      </p:sp>
      <p:sp>
        <p:nvSpPr>
          <p:cNvPr id="6" name="Footer Placeholder 5">
            <a:extLst>
              <a:ext uri="{FF2B5EF4-FFF2-40B4-BE49-F238E27FC236}">
                <a16:creationId xmlns:a16="http://schemas.microsoft.com/office/drawing/2014/main" id="{0E67BCDB-6B96-45D6-B5E9-823A96EBD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239C5F-F16F-4AFD-98D1-FA3BB96AF2C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24587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4C1F-0040-4BBF-81A6-FD2E30637B0C}"/>
              </a:ext>
            </a:extLst>
          </p:cNvPr>
          <p:cNvSpPr>
            <a:spLocks noGrp="1"/>
          </p:cNvSpPr>
          <p:nvPr>
            <p:ph type="title"/>
          </p:nvPr>
        </p:nvSpPr>
        <p:spPr>
          <a:xfrm>
            <a:off x="839788" y="37978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2894A7-1DA1-44C1-8ED0-716279430690}"/>
              </a:ext>
            </a:extLst>
          </p:cNvPr>
          <p:cNvSpPr>
            <a:spLocks noGrp="1"/>
          </p:cNvSpPr>
          <p:nvPr>
            <p:ph type="body" idx="1"/>
          </p:nvPr>
        </p:nvSpPr>
        <p:spPr>
          <a:xfrm>
            <a:off x="839789" y="1824035"/>
            <a:ext cx="4997132"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9AB945-31E2-4B60-9076-CBB8F8594949}"/>
              </a:ext>
            </a:extLst>
          </p:cNvPr>
          <p:cNvSpPr>
            <a:spLocks noGrp="1"/>
          </p:cNvSpPr>
          <p:nvPr>
            <p:ph sz="half" idx="2"/>
          </p:nvPr>
        </p:nvSpPr>
        <p:spPr>
          <a:xfrm>
            <a:off x="839789" y="2505075"/>
            <a:ext cx="499713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1B3EA-2E84-4B8B-A104-81BD577424AD}"/>
              </a:ext>
            </a:extLst>
          </p:cNvPr>
          <p:cNvSpPr>
            <a:spLocks noGrp="1"/>
          </p:cNvSpPr>
          <p:nvPr>
            <p:ph type="body" sz="quarter" idx="3"/>
          </p:nvPr>
        </p:nvSpPr>
        <p:spPr>
          <a:xfrm>
            <a:off x="6355080" y="1824035"/>
            <a:ext cx="5000308"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511AB8-302C-476E-B80A-AA739911E304}"/>
              </a:ext>
            </a:extLst>
          </p:cNvPr>
          <p:cNvSpPr>
            <a:spLocks noGrp="1"/>
          </p:cNvSpPr>
          <p:nvPr>
            <p:ph sz="quarter" idx="4"/>
          </p:nvPr>
        </p:nvSpPr>
        <p:spPr>
          <a:xfrm>
            <a:off x="6355080" y="2505075"/>
            <a:ext cx="500030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B47C29-FE34-4E6E-9921-78C54673AAD9}"/>
              </a:ext>
            </a:extLst>
          </p:cNvPr>
          <p:cNvSpPr>
            <a:spLocks noGrp="1"/>
          </p:cNvSpPr>
          <p:nvPr>
            <p:ph type="dt" sz="half" idx="10"/>
          </p:nvPr>
        </p:nvSpPr>
        <p:spPr/>
        <p:txBody>
          <a:bodyPr/>
          <a:lstStyle/>
          <a:p>
            <a:fld id="{FA613C40-991D-46FF-9104-D3A453A10E5A}" type="datetime1">
              <a:rPr lang="en-US" smtClean="0"/>
              <a:t>6/1/2024</a:t>
            </a:fld>
            <a:endParaRPr lang="en-US"/>
          </a:p>
        </p:txBody>
      </p:sp>
      <p:sp>
        <p:nvSpPr>
          <p:cNvPr id="8" name="Footer Placeholder 7">
            <a:extLst>
              <a:ext uri="{FF2B5EF4-FFF2-40B4-BE49-F238E27FC236}">
                <a16:creationId xmlns:a16="http://schemas.microsoft.com/office/drawing/2014/main" id="{3CF6B420-A9CE-4BB6-A653-5C3ABC7D67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1DF8FE-1179-4798-B16D-AF1DFA266D4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262519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66F1A-0A68-4048-808F-CD7A9F3B0846}"/>
              </a:ext>
            </a:extLst>
          </p:cNvPr>
          <p:cNvSpPr>
            <a:spLocks noGrp="1"/>
          </p:cNvSpPr>
          <p:nvPr>
            <p:ph type="title"/>
          </p:nvPr>
        </p:nvSpPr>
        <p:spPr>
          <a:xfrm>
            <a:off x="838200" y="999592"/>
            <a:ext cx="10515600" cy="1573223"/>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28ACB3E6-5365-48F5-8D2A-0B002BA357E3}"/>
              </a:ext>
            </a:extLst>
          </p:cNvPr>
          <p:cNvSpPr>
            <a:spLocks noGrp="1"/>
          </p:cNvSpPr>
          <p:nvPr>
            <p:ph type="dt" sz="half" idx="10"/>
          </p:nvPr>
        </p:nvSpPr>
        <p:spPr/>
        <p:txBody>
          <a:bodyPr/>
          <a:lstStyle/>
          <a:p>
            <a:fld id="{6772BD0C-EC83-40B2-9D6A-28E8721873A2}" type="datetime1">
              <a:rPr lang="en-US" smtClean="0"/>
              <a:t>6/1/2024</a:t>
            </a:fld>
            <a:endParaRPr lang="en-US"/>
          </a:p>
        </p:txBody>
      </p:sp>
      <p:sp>
        <p:nvSpPr>
          <p:cNvPr id="4" name="Footer Placeholder 3">
            <a:extLst>
              <a:ext uri="{FF2B5EF4-FFF2-40B4-BE49-F238E27FC236}">
                <a16:creationId xmlns:a16="http://schemas.microsoft.com/office/drawing/2014/main" id="{FF7D8EE9-4D97-4B2F-8D38-41CB9EE77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C5952-0A27-4FAB-A3FD-12003787676B}"/>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994385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D08427-909D-4679-9192-BC99557A7D06}"/>
              </a:ext>
            </a:extLst>
          </p:cNvPr>
          <p:cNvSpPr>
            <a:spLocks noGrp="1"/>
          </p:cNvSpPr>
          <p:nvPr>
            <p:ph type="dt" sz="half" idx="10"/>
          </p:nvPr>
        </p:nvSpPr>
        <p:spPr/>
        <p:txBody>
          <a:bodyPr/>
          <a:lstStyle/>
          <a:p>
            <a:fld id="{427803CD-5B91-413B-8DC1-DDE87197FC1D}" type="datetime1">
              <a:rPr lang="en-US" smtClean="0"/>
              <a:t>6/1/2024</a:t>
            </a:fld>
            <a:endParaRPr lang="en-US"/>
          </a:p>
        </p:txBody>
      </p:sp>
      <p:sp>
        <p:nvSpPr>
          <p:cNvPr id="3" name="Footer Placeholder 2">
            <a:extLst>
              <a:ext uri="{FF2B5EF4-FFF2-40B4-BE49-F238E27FC236}">
                <a16:creationId xmlns:a16="http://schemas.microsoft.com/office/drawing/2014/main" id="{508E39A6-1E09-42B5-85B4-7E8B5AB2A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938940-01DD-4C97-8649-E01C3B0EDF7C}"/>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153950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93B3D-D568-40B4-A73A-1C8EA9ABB098}"/>
              </a:ext>
            </a:extLst>
          </p:cNvPr>
          <p:cNvSpPr>
            <a:spLocks noGrp="1"/>
          </p:cNvSpPr>
          <p:nvPr>
            <p:ph type="title"/>
          </p:nvPr>
        </p:nvSpPr>
        <p:spPr>
          <a:xfrm>
            <a:off x="839789" y="457200"/>
            <a:ext cx="3691818" cy="17018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D586EB3-917A-43B7-85BB-D00B5D2F07E4}"/>
              </a:ext>
            </a:extLst>
          </p:cNvPr>
          <p:cNvSpPr>
            <a:spLocks noGrp="1"/>
          </p:cNvSpPr>
          <p:nvPr>
            <p:ph idx="1"/>
          </p:nvPr>
        </p:nvSpPr>
        <p:spPr>
          <a:xfrm>
            <a:off x="5514798" y="987425"/>
            <a:ext cx="5840589" cy="50323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7AC029-3BC1-4637-A7F9-BC786DC26A38}"/>
              </a:ext>
            </a:extLst>
          </p:cNvPr>
          <p:cNvSpPr>
            <a:spLocks noGrp="1"/>
          </p:cNvSpPr>
          <p:nvPr>
            <p:ph type="body" sz="half" idx="2"/>
          </p:nvPr>
        </p:nvSpPr>
        <p:spPr>
          <a:xfrm>
            <a:off x="839789" y="2372360"/>
            <a:ext cx="3691817" cy="349662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90B948-89C5-4AC5-B7A0-17136F5C5A6A}"/>
              </a:ext>
            </a:extLst>
          </p:cNvPr>
          <p:cNvSpPr>
            <a:spLocks noGrp="1"/>
          </p:cNvSpPr>
          <p:nvPr>
            <p:ph type="dt" sz="half" idx="10"/>
          </p:nvPr>
        </p:nvSpPr>
        <p:spPr/>
        <p:txBody>
          <a:bodyPr/>
          <a:lstStyle/>
          <a:p>
            <a:fld id="{6F83C48E-D405-469B-A1A8-CEF6B3E0127A}" type="datetime1">
              <a:rPr lang="en-US" smtClean="0"/>
              <a:t>6/1/2024</a:t>
            </a:fld>
            <a:endParaRPr lang="en-US"/>
          </a:p>
        </p:txBody>
      </p:sp>
      <p:sp>
        <p:nvSpPr>
          <p:cNvPr id="6" name="Footer Placeholder 5">
            <a:extLst>
              <a:ext uri="{FF2B5EF4-FFF2-40B4-BE49-F238E27FC236}">
                <a16:creationId xmlns:a16="http://schemas.microsoft.com/office/drawing/2014/main" id="{F3A6C8C5-652F-46CB-BD26-E262B057FA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FB50CB-E91F-4B71-81F0-800F2B51A34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8B69B885-FDB8-4C62-A285-A0CDC49A6B0C}"/>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077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941E-6445-4840-81AE-104EF7A4F7E9}"/>
              </a:ext>
            </a:extLst>
          </p:cNvPr>
          <p:cNvSpPr>
            <a:spLocks noGrp="1"/>
          </p:cNvSpPr>
          <p:nvPr>
            <p:ph type="title"/>
          </p:nvPr>
        </p:nvSpPr>
        <p:spPr>
          <a:xfrm>
            <a:off x="839789" y="457200"/>
            <a:ext cx="3696652" cy="17018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3F8B866-E32B-4AE7-AEF3-6974AE3288F3}"/>
              </a:ext>
            </a:extLst>
          </p:cNvPr>
          <p:cNvSpPr>
            <a:spLocks noGrp="1"/>
          </p:cNvSpPr>
          <p:nvPr>
            <p:ph type="pic" idx="1"/>
          </p:nvPr>
        </p:nvSpPr>
        <p:spPr>
          <a:xfrm>
            <a:off x="5786120" y="838200"/>
            <a:ext cx="560323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2ABB7A-E157-499A-B224-C2313181F569}"/>
              </a:ext>
            </a:extLst>
          </p:cNvPr>
          <p:cNvSpPr>
            <a:spLocks noGrp="1"/>
          </p:cNvSpPr>
          <p:nvPr>
            <p:ph type="body" sz="half" idx="2"/>
          </p:nvPr>
        </p:nvSpPr>
        <p:spPr>
          <a:xfrm>
            <a:off x="839789" y="2367280"/>
            <a:ext cx="3696652" cy="35017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77283-E2B8-405E-BB6E-9F121140E506}"/>
              </a:ext>
            </a:extLst>
          </p:cNvPr>
          <p:cNvSpPr>
            <a:spLocks noGrp="1"/>
          </p:cNvSpPr>
          <p:nvPr>
            <p:ph type="dt" sz="half" idx="10"/>
          </p:nvPr>
        </p:nvSpPr>
        <p:spPr/>
        <p:txBody>
          <a:bodyPr/>
          <a:lstStyle/>
          <a:p>
            <a:fld id="{31E4650E-6A77-47C5-99FE-5E22813EB515}" type="datetime1">
              <a:rPr lang="en-US" smtClean="0"/>
              <a:t>6/1/2024</a:t>
            </a:fld>
            <a:endParaRPr lang="en-US"/>
          </a:p>
        </p:txBody>
      </p:sp>
      <p:sp>
        <p:nvSpPr>
          <p:cNvPr id="6" name="Footer Placeholder 5">
            <a:extLst>
              <a:ext uri="{FF2B5EF4-FFF2-40B4-BE49-F238E27FC236}">
                <a16:creationId xmlns:a16="http://schemas.microsoft.com/office/drawing/2014/main" id="{F9F21F05-EB94-417F-B19B-96FF3D9EC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7C3C7-B6DB-4064-8E66-9FB770C888E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51E233FA-220A-423F-907E-5F81526A28A0}"/>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579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76A66-BE83-43F9-A28B-02DF7879AD52}"/>
              </a:ext>
            </a:extLst>
          </p:cNvPr>
          <p:cNvSpPr>
            <a:spLocks noGrp="1"/>
          </p:cNvSpPr>
          <p:nvPr>
            <p:ph type="title"/>
          </p:nvPr>
        </p:nvSpPr>
        <p:spPr>
          <a:xfrm>
            <a:off x="838200" y="584990"/>
            <a:ext cx="10515600" cy="1116811"/>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9D76E94-F276-4F0F-8DD9-B1F8A3198AE1}"/>
              </a:ext>
            </a:extLst>
          </p:cNvPr>
          <p:cNvSpPr>
            <a:spLocks noGrp="1"/>
          </p:cNvSpPr>
          <p:nvPr>
            <p:ph type="body" idx="1"/>
          </p:nvPr>
        </p:nvSpPr>
        <p:spPr>
          <a:xfrm>
            <a:off x="838200" y="2061469"/>
            <a:ext cx="10515600"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4AD964E-3A2E-4DB9-B96A-EDE144A47BDC}"/>
              </a:ext>
            </a:extLst>
          </p:cNvPr>
          <p:cNvSpPr>
            <a:spLocks noGrp="1"/>
          </p:cNvSpPr>
          <p:nvPr>
            <p:ph type="dt" sz="half" idx="2"/>
          </p:nvPr>
        </p:nvSpPr>
        <p:spPr>
          <a:xfrm rot="5400000">
            <a:off x="10425981" y="4687095"/>
            <a:ext cx="2706690" cy="365125"/>
          </a:xfrm>
          <a:prstGeom prst="rect">
            <a:avLst/>
          </a:prstGeom>
        </p:spPr>
        <p:txBody>
          <a:bodyPr vert="horz" lIns="91440" tIns="45720" rIns="91440" bIns="45720" rtlCol="0" anchor="ctr"/>
          <a:lstStyle>
            <a:lvl1pPr algn="r">
              <a:defRPr sz="1000">
                <a:solidFill>
                  <a:schemeClr val="tx1"/>
                </a:solidFill>
              </a:defRPr>
            </a:lvl1pPr>
          </a:lstStyle>
          <a:p>
            <a:fld id="{C0E53501-BE16-43DC-BDAD-53ECF6769190}" type="datetime1">
              <a:rPr lang="en-US" smtClean="0"/>
              <a:t>6/1/2024</a:t>
            </a:fld>
            <a:endParaRPr lang="en-US"/>
          </a:p>
        </p:txBody>
      </p:sp>
      <p:sp>
        <p:nvSpPr>
          <p:cNvPr id="5" name="Footer Placeholder 4">
            <a:extLst>
              <a:ext uri="{FF2B5EF4-FFF2-40B4-BE49-F238E27FC236}">
                <a16:creationId xmlns:a16="http://schemas.microsoft.com/office/drawing/2014/main" id="{0DACB382-EE11-430D-941A-DB76EEB7F2D5}"/>
              </a:ext>
            </a:extLst>
          </p:cNvPr>
          <p:cNvSpPr>
            <a:spLocks noGrp="1"/>
          </p:cNvSpPr>
          <p:nvPr>
            <p:ph type="ftr" sz="quarter" idx="3"/>
          </p:nvPr>
        </p:nvSpPr>
        <p:spPr>
          <a:xfrm rot="5400000">
            <a:off x="-1131161" y="1592957"/>
            <a:ext cx="2973522"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3C562FE-ACD1-43F2-A3DE-5B11E10B7EA5}"/>
              </a:ext>
            </a:extLst>
          </p:cNvPr>
          <p:cNvSpPr>
            <a:spLocks noGrp="1"/>
          </p:cNvSpPr>
          <p:nvPr>
            <p:ph type="sldNum" sz="quarter" idx="4"/>
          </p:nvPr>
        </p:nvSpPr>
        <p:spPr>
          <a:xfrm>
            <a:off x="11512296" y="6356350"/>
            <a:ext cx="574620" cy="365125"/>
          </a:xfrm>
          <a:prstGeom prst="rect">
            <a:avLst/>
          </a:prstGeom>
        </p:spPr>
        <p:txBody>
          <a:bodyPr vert="horz" lIns="91440" tIns="45720" rIns="91440" bIns="45720" rtlCol="0" anchor="ctr"/>
          <a:lstStyle>
            <a:lvl1pPr algn="ctr">
              <a:defRPr sz="1000">
                <a:solidFill>
                  <a:schemeClr val="tx1"/>
                </a:solidFill>
              </a:defRPr>
            </a:lvl1pPr>
          </a:lstStyle>
          <a:p>
            <a:fld id="{3109D357-8067-4A1F-97B2-93C5160B78D9}" type="slidenum">
              <a:rPr lang="en-US" smtClean="0"/>
              <a:t>‹#›</a:t>
            </a:fld>
            <a:endParaRPr lang="en-US"/>
          </a:p>
        </p:txBody>
      </p:sp>
      <p:cxnSp>
        <p:nvCxnSpPr>
          <p:cNvPr id="13" name="Straight Connector 12">
            <a:extLst>
              <a:ext uri="{FF2B5EF4-FFF2-40B4-BE49-F238E27FC236}">
                <a16:creationId xmlns:a16="http://schemas.microsoft.com/office/drawing/2014/main" id="{1EB34A3B-1FD5-48FF-9982-1E64C864C01D}"/>
              </a:ext>
            </a:extLst>
          </p:cNvPr>
          <p:cNvCxnSpPr>
            <a:cxnSpLocks/>
          </p:cNvCxnSpPr>
          <p:nvPr/>
        </p:nvCxnSpPr>
        <p:spPr>
          <a:xfrm flipH="1">
            <a:off x="4" y="1824111"/>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2790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5" r:id="rId7"/>
    <p:sldLayoutId id="2147483726" r:id="rId8"/>
    <p:sldLayoutId id="2147483727" r:id="rId9"/>
    <p:sldLayoutId id="2147483728" r:id="rId10"/>
    <p:sldLayoutId id="214748373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ksika2@illinois.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F6458236-7C88-4EAF-9AB5-206509D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Slide Background">
            <a:extLst>
              <a:ext uri="{FF2B5EF4-FFF2-40B4-BE49-F238E27FC236}">
                <a16:creationId xmlns:a16="http://schemas.microsoft.com/office/drawing/2014/main" id="{9D768B77-8742-43A0-AF16-6AC4D378E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48B13CA8-CBEA-4805-955D-CEBE32236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17490" cy="5486399"/>
          </a:xfrm>
          <a:prstGeom prst="rect">
            <a:avLst/>
          </a:prstGeom>
          <a:ln>
            <a:noFill/>
          </a:ln>
          <a:effectLst>
            <a:outerShdw blurRad="393700" dist="127000" dir="5400000" sx="95000" sy="95000" algn="t"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E9CBAB-287C-4A2B-90A8-CC05BFFCF59C}"/>
              </a:ext>
            </a:extLst>
          </p:cNvPr>
          <p:cNvSpPr>
            <a:spLocks noGrp="1"/>
          </p:cNvSpPr>
          <p:nvPr>
            <p:ph type="ctrTitle"/>
          </p:nvPr>
        </p:nvSpPr>
        <p:spPr>
          <a:xfrm>
            <a:off x="6979921" y="1412240"/>
            <a:ext cx="4043680" cy="3291839"/>
          </a:xfrm>
        </p:spPr>
        <p:txBody>
          <a:bodyPr anchor="t">
            <a:normAutofit/>
          </a:bodyPr>
          <a:lstStyle/>
          <a:p>
            <a:r>
              <a:rPr lang="en-US" sz="4400" dirty="0">
                <a:latin typeface="+mn-lt"/>
                <a:cs typeface="Times New Roman" panose="02020603050405020304" pitchFamily="18" charset="0"/>
              </a:rPr>
              <a:t>Mechanical Engineering</a:t>
            </a:r>
            <a:br>
              <a:rPr lang="en-US" sz="4400" dirty="0">
                <a:latin typeface="+mn-lt"/>
                <a:cs typeface="Times New Roman" panose="02020603050405020304" pitchFamily="18" charset="0"/>
              </a:rPr>
            </a:br>
            <a:r>
              <a:rPr lang="en-US" sz="4400" dirty="0">
                <a:latin typeface="+mn-lt"/>
                <a:cs typeface="Times New Roman" panose="02020603050405020304" pitchFamily="18" charset="0"/>
              </a:rPr>
              <a:t>Projects </a:t>
            </a:r>
            <a:br>
              <a:rPr lang="en-US" sz="4400" dirty="0">
                <a:latin typeface="+mn-lt"/>
                <a:cs typeface="Times New Roman" panose="02020603050405020304" pitchFamily="18" charset="0"/>
              </a:rPr>
            </a:br>
            <a:r>
              <a:rPr lang="en-US" sz="4400" dirty="0">
                <a:latin typeface="+mn-lt"/>
                <a:cs typeface="Times New Roman" panose="02020603050405020304" pitchFamily="18" charset="0"/>
              </a:rPr>
              <a:t>Portfolio</a:t>
            </a:r>
            <a:br>
              <a:rPr lang="en-US" sz="4400" dirty="0"/>
            </a:br>
            <a:endParaRPr lang="en-US" sz="4400" dirty="0"/>
          </a:p>
        </p:txBody>
      </p:sp>
      <p:sp>
        <p:nvSpPr>
          <p:cNvPr id="3" name="Subtitle 2">
            <a:extLst>
              <a:ext uri="{FF2B5EF4-FFF2-40B4-BE49-F238E27FC236}">
                <a16:creationId xmlns:a16="http://schemas.microsoft.com/office/drawing/2014/main" id="{0312103A-3B69-1EE7-2D4C-4B856EFA46B2}"/>
              </a:ext>
            </a:extLst>
          </p:cNvPr>
          <p:cNvSpPr>
            <a:spLocks noGrp="1"/>
          </p:cNvSpPr>
          <p:nvPr>
            <p:ph type="subTitle" idx="1"/>
          </p:nvPr>
        </p:nvSpPr>
        <p:spPr>
          <a:xfrm>
            <a:off x="2389633" y="4716734"/>
            <a:ext cx="5828092" cy="2153920"/>
          </a:xfrm>
        </p:spPr>
        <p:txBody>
          <a:bodyPr anchor="t">
            <a:normAutofit/>
          </a:bodyPr>
          <a:lstStyle/>
          <a:p>
            <a:r>
              <a:rPr lang="en-US" dirty="0">
                <a:cs typeface="Times New Roman" panose="02020603050405020304" pitchFamily="18" charset="0"/>
              </a:rPr>
              <a:t>Kweku Assou Joel SIKA- BS Mechanical Engineering</a:t>
            </a:r>
          </a:p>
          <a:p>
            <a:r>
              <a:rPr lang="en-US" dirty="0">
                <a:cs typeface="Times New Roman" panose="02020603050405020304" pitchFamily="18" charset="0"/>
              </a:rPr>
              <a:t>University of Illinois Urbana-Champaign</a:t>
            </a:r>
          </a:p>
          <a:p>
            <a:r>
              <a:rPr lang="en-US" dirty="0">
                <a:cs typeface="Times New Roman" panose="02020603050405020304" pitchFamily="18" charset="0"/>
                <a:hlinkClick r:id="rId2"/>
              </a:rPr>
              <a:t>ksika2@illinois.edu</a:t>
            </a:r>
            <a:endParaRPr lang="en-US" dirty="0">
              <a:cs typeface="Times New Roman" panose="02020603050405020304" pitchFamily="18" charset="0"/>
            </a:endParaRPr>
          </a:p>
          <a:p>
            <a:r>
              <a:rPr lang="en-US" dirty="0">
                <a:cs typeface="Times New Roman" panose="02020603050405020304" pitchFamily="18" charset="0"/>
              </a:rPr>
              <a:t>+1 (312) 972 6894</a:t>
            </a:r>
          </a:p>
          <a:p>
            <a:endParaRPr lang="en-US" dirty="0"/>
          </a:p>
        </p:txBody>
      </p:sp>
      <p:pic>
        <p:nvPicPr>
          <p:cNvPr id="6" name="Picture 5" descr="A person in a red shirt&#10;&#10;Description automatically generated">
            <a:extLst>
              <a:ext uri="{FF2B5EF4-FFF2-40B4-BE49-F238E27FC236}">
                <a16:creationId xmlns:a16="http://schemas.microsoft.com/office/drawing/2014/main" id="{B9B526CF-76AC-F403-96C4-018BD1071724}"/>
              </a:ext>
            </a:extLst>
          </p:cNvPr>
          <p:cNvPicPr>
            <a:picLocks noChangeAspect="1"/>
          </p:cNvPicPr>
          <p:nvPr/>
        </p:nvPicPr>
        <p:blipFill rotWithShape="1">
          <a:blip r:embed="rId3">
            <a:extLst>
              <a:ext uri="{28A0092B-C50C-407E-A947-70E740481C1C}">
                <a14:useLocalDpi xmlns:a14="http://schemas.microsoft.com/office/drawing/2010/main" val="0"/>
              </a:ext>
            </a:extLst>
          </a:blip>
          <a:srcRect l="12921" r="19172" b="-1"/>
          <a:stretch/>
        </p:blipFill>
        <p:spPr>
          <a:xfrm rot="5400000">
            <a:off x="139425" y="4452978"/>
            <a:ext cx="2163616" cy="2389633"/>
          </a:xfrm>
          <a:prstGeom prst="rect">
            <a:avLst/>
          </a:prstGeom>
          <a:ln>
            <a:noFill/>
          </a:ln>
          <a:effectLst>
            <a:softEdge rad="112500"/>
          </a:effectLst>
        </p:spPr>
      </p:pic>
      <p:sp>
        <p:nvSpPr>
          <p:cNvPr id="7" name="Slide Number Placeholder 6">
            <a:extLst>
              <a:ext uri="{FF2B5EF4-FFF2-40B4-BE49-F238E27FC236}">
                <a16:creationId xmlns:a16="http://schemas.microsoft.com/office/drawing/2014/main" id="{8A201235-A318-C044-F4B0-77D4F4D4BEEB}"/>
              </a:ext>
            </a:extLst>
          </p:cNvPr>
          <p:cNvSpPr>
            <a:spLocks noGrp="1"/>
          </p:cNvSpPr>
          <p:nvPr>
            <p:ph type="sldNum" sz="quarter" idx="12"/>
          </p:nvPr>
        </p:nvSpPr>
        <p:spPr/>
        <p:txBody>
          <a:bodyPr/>
          <a:lstStyle/>
          <a:p>
            <a:fld id="{3109D357-8067-4A1F-97B2-93C5160B78D9}" type="slidenum">
              <a:rPr lang="en-US" smtClean="0"/>
              <a:t>1</a:t>
            </a:fld>
            <a:endParaRPr lang="en-US"/>
          </a:p>
        </p:txBody>
      </p:sp>
    </p:spTree>
    <p:extLst>
      <p:ext uri="{BB962C8B-B14F-4D97-AF65-F5344CB8AC3E}">
        <p14:creationId xmlns:p14="http://schemas.microsoft.com/office/powerpoint/2010/main" val="167521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F49BD-478C-A223-012F-5DF0CC7F275D}"/>
              </a:ext>
            </a:extLst>
          </p:cNvPr>
          <p:cNvSpPr>
            <a:spLocks noGrp="1"/>
          </p:cNvSpPr>
          <p:nvPr>
            <p:ph type="title"/>
          </p:nvPr>
        </p:nvSpPr>
        <p:spPr/>
        <p:txBody>
          <a:bodyPr/>
          <a:lstStyle/>
          <a:p>
            <a:pPr algn="ctr"/>
            <a:r>
              <a:rPr lang="en-US" dirty="0">
                <a:latin typeface="+mn-lt"/>
                <a:cs typeface="Times New Roman" panose="02020603050405020304" pitchFamily="18" charset="0"/>
              </a:rPr>
              <a:t>AUTOMATED CHOPPER</a:t>
            </a:r>
          </a:p>
        </p:txBody>
      </p:sp>
      <p:sp>
        <p:nvSpPr>
          <p:cNvPr id="3" name="Text Placeholder 2">
            <a:extLst>
              <a:ext uri="{FF2B5EF4-FFF2-40B4-BE49-F238E27FC236}">
                <a16:creationId xmlns:a16="http://schemas.microsoft.com/office/drawing/2014/main" id="{8571AE49-AE1E-B9D6-9695-D9A0CCCECBCB}"/>
              </a:ext>
            </a:extLst>
          </p:cNvPr>
          <p:cNvSpPr>
            <a:spLocks noGrp="1"/>
          </p:cNvSpPr>
          <p:nvPr>
            <p:ph type="body"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1" name="Content Placeholder 10" descr="A mechanical model of a machine&#10;&#10;Description automatically generated">
            <a:extLst>
              <a:ext uri="{FF2B5EF4-FFF2-40B4-BE49-F238E27FC236}">
                <a16:creationId xmlns:a16="http://schemas.microsoft.com/office/drawing/2014/main" id="{3156A1E9-7EC0-196B-B029-A3ACEAED910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082117" y="1897928"/>
            <a:ext cx="3125788" cy="2246052"/>
          </a:xfrm>
          <a:prstGeom prst="rect">
            <a:avLst/>
          </a:prstGeom>
          <a:ln>
            <a:noFill/>
          </a:ln>
          <a:effectLst>
            <a:outerShdw blurRad="292100" dist="139700" dir="2700000" algn="tl" rotWithShape="0">
              <a:srgbClr val="333333">
                <a:alpha val="65000"/>
              </a:srgbClr>
            </a:outerShdw>
          </a:effectLst>
        </p:spPr>
      </p:pic>
      <p:sp>
        <p:nvSpPr>
          <p:cNvPr id="12" name="Text Placeholder 11">
            <a:extLst>
              <a:ext uri="{FF2B5EF4-FFF2-40B4-BE49-F238E27FC236}">
                <a16:creationId xmlns:a16="http://schemas.microsoft.com/office/drawing/2014/main" id="{46B87D2A-9D5D-0062-6532-8327015943F5}"/>
              </a:ext>
            </a:extLst>
          </p:cNvPr>
          <p:cNvSpPr>
            <a:spLocks noGrp="1"/>
          </p:cNvSpPr>
          <p:nvPr>
            <p:ph type="body" sz="quarter" idx="3"/>
          </p:nvPr>
        </p:nvSpPr>
        <p:spPr>
          <a:xfrm>
            <a:off x="645858" y="2116269"/>
            <a:ext cx="6079406" cy="4393782"/>
          </a:xfrm>
        </p:spPr>
        <p:txBody>
          <a:bodyPr>
            <a:normAutofit/>
          </a:bodyPr>
          <a:lstStyle/>
          <a:p>
            <a:r>
              <a:rPr lang="en-US" sz="2000" dirty="0">
                <a:cs typeface="Times New Roman" panose="02020603050405020304" pitchFamily="18" charset="0"/>
              </a:rPr>
              <a:t>Ideation and 3D-Modeling</a:t>
            </a:r>
          </a:p>
          <a:p>
            <a:pPr algn="just"/>
            <a:r>
              <a:rPr lang="en-US" sz="1600" b="0" dirty="0">
                <a:cs typeface="Times New Roman" panose="02020603050405020304" pitchFamily="18" charset="0"/>
              </a:rPr>
              <a:t>Given the objective of the project, it is needed to create a machine that incorporates both return and  feeding mechanisms. Those two mechanisms enable the machine to operate without human interference. The return mechanism is constructed using a chassis, four gears, and one gear rack. These four gears include two output gears, an input gear and an idle gear. The feeding mechanism, on the other hand, was implemented using a gravity-based holder that carries vegetables during slicing. Hence, by motorizing the input gear, the two output gears rotate in opposite direction. This antagonist motion of the output gears enable the gear rack to vertically slide forward and backward and cut vegetables held by the feeding mechanism. </a:t>
            </a:r>
          </a:p>
          <a:p>
            <a:endParaRPr lang="en-US" sz="2000" dirty="0"/>
          </a:p>
        </p:txBody>
      </p:sp>
      <p:pic>
        <p:nvPicPr>
          <p:cNvPr id="9" name="Content Placeholder 8" descr="A machine with gears and a pipe&#10;&#10;Description automatically generated with medium confidence">
            <a:extLst>
              <a:ext uri="{FF2B5EF4-FFF2-40B4-BE49-F238E27FC236}">
                <a16:creationId xmlns:a16="http://schemas.microsoft.com/office/drawing/2014/main" id="{7018A033-350A-94F3-12E7-CFF3BC8BA40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082116" y="4313160"/>
            <a:ext cx="3125788" cy="2111915"/>
          </a:xfrm>
          <a:prstGeom prst="rect">
            <a:avLst/>
          </a:prstGeom>
          <a:ln>
            <a:noFill/>
          </a:ln>
          <a:effectLst>
            <a:outerShdw blurRad="292100" dist="139700" dir="2700000" algn="tl" rotWithShape="0">
              <a:srgbClr val="333333">
                <a:alpha val="65000"/>
              </a:srgbClr>
            </a:outerShdw>
          </a:effectLst>
        </p:spPr>
      </p:pic>
      <p:sp>
        <p:nvSpPr>
          <p:cNvPr id="7" name="Slide Number Placeholder 6">
            <a:extLst>
              <a:ext uri="{FF2B5EF4-FFF2-40B4-BE49-F238E27FC236}">
                <a16:creationId xmlns:a16="http://schemas.microsoft.com/office/drawing/2014/main" id="{3C3941C4-134A-6E5A-B624-0B96747A5939}"/>
              </a:ext>
            </a:extLst>
          </p:cNvPr>
          <p:cNvSpPr>
            <a:spLocks noGrp="1"/>
          </p:cNvSpPr>
          <p:nvPr>
            <p:ph type="sldNum" sz="quarter" idx="12"/>
          </p:nvPr>
        </p:nvSpPr>
        <p:spPr/>
        <p:txBody>
          <a:bodyPr/>
          <a:lstStyle/>
          <a:p>
            <a:fld id="{3109D357-8067-4A1F-97B2-93C5160B78D9}" type="slidenum">
              <a:rPr lang="en-US" smtClean="0"/>
              <a:t>10</a:t>
            </a:fld>
            <a:endParaRPr lang="en-US"/>
          </a:p>
        </p:txBody>
      </p:sp>
    </p:spTree>
    <p:extLst>
      <p:ext uri="{BB962C8B-B14F-4D97-AF65-F5344CB8AC3E}">
        <p14:creationId xmlns:p14="http://schemas.microsoft.com/office/powerpoint/2010/main" val="948770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1991F-4104-8952-CA18-C4F7C60E6108}"/>
              </a:ext>
            </a:extLst>
          </p:cNvPr>
          <p:cNvSpPr>
            <a:spLocks noGrp="1"/>
          </p:cNvSpPr>
          <p:nvPr>
            <p:ph type="title"/>
          </p:nvPr>
        </p:nvSpPr>
        <p:spPr/>
        <p:txBody>
          <a:bodyPr/>
          <a:lstStyle/>
          <a:p>
            <a:pPr algn="ctr"/>
            <a:r>
              <a:rPr lang="en-US" dirty="0">
                <a:latin typeface="+mn-lt"/>
                <a:cs typeface="Times New Roman" panose="02020603050405020304" pitchFamily="18" charset="0"/>
              </a:rPr>
              <a:t>AUTOMATED CHOPPER</a:t>
            </a:r>
          </a:p>
        </p:txBody>
      </p:sp>
      <p:sp>
        <p:nvSpPr>
          <p:cNvPr id="3" name="Text Placeholder 2">
            <a:extLst>
              <a:ext uri="{FF2B5EF4-FFF2-40B4-BE49-F238E27FC236}">
                <a16:creationId xmlns:a16="http://schemas.microsoft.com/office/drawing/2014/main" id="{A0DDECA6-EFAB-98AB-B1D7-10EE2880F8C8}"/>
              </a:ext>
            </a:extLst>
          </p:cNvPr>
          <p:cNvSpPr>
            <a:spLocks noGrp="1"/>
          </p:cNvSpPr>
          <p:nvPr>
            <p:ph type="body" idx="1"/>
          </p:nvPr>
        </p:nvSpPr>
        <p:spPr>
          <a:xfrm>
            <a:off x="720736" y="2791207"/>
            <a:ext cx="6849350" cy="4714877"/>
          </a:xfrm>
        </p:spPr>
        <p:txBody>
          <a:bodyPr>
            <a:normAutofit/>
          </a:bodyPr>
          <a:lstStyle/>
          <a:p>
            <a:r>
              <a:rPr lang="en-US" sz="2000" dirty="0">
                <a:cs typeface="Times New Roman"/>
              </a:rPr>
              <a:t>Mechanism Components:</a:t>
            </a:r>
          </a:p>
          <a:p>
            <a:pPr marL="342900" indent="-342900">
              <a:buFont typeface="Arial" panose="020B0604020202020204" pitchFamily="34" charset="0"/>
              <a:buChar char="•"/>
            </a:pPr>
            <a:r>
              <a:rPr lang="en-US" sz="1800" dirty="0">
                <a:cs typeface="Times New Roman"/>
              </a:rPr>
              <a:t>Chassis</a:t>
            </a:r>
          </a:p>
          <a:p>
            <a:pPr algn="just"/>
            <a:r>
              <a:rPr lang="en-US" sz="1800" dirty="0">
                <a:cs typeface="Times New Roman"/>
              </a:rPr>
              <a:t>      </a:t>
            </a:r>
            <a:r>
              <a:rPr lang="en-US" sz="1600" b="0" dirty="0">
                <a:cs typeface="Times New Roman"/>
              </a:rPr>
              <a:t>The chassis , as shown in the top right CAD model, is designed to support the four gears, the gear rack and the holder. As such, it encompasses four protrusions for the gears, a slider constraint for the gear rack and a cut for the holder.</a:t>
            </a:r>
          </a:p>
          <a:p>
            <a:pPr marL="285750" indent="-285750">
              <a:buFont typeface="Arial" panose="020B0604020202020204" pitchFamily="34" charset="0"/>
              <a:buChar char="•"/>
            </a:pPr>
            <a:r>
              <a:rPr lang="en-US" sz="1800" dirty="0">
                <a:cs typeface="Times New Roman"/>
              </a:rPr>
              <a:t>Input and Idle gears</a:t>
            </a:r>
          </a:p>
          <a:p>
            <a:pPr algn="just"/>
            <a:r>
              <a:rPr lang="en-US" sz="1800" b="0" dirty="0">
                <a:cs typeface="Times New Roman"/>
              </a:rPr>
              <a:t>     </a:t>
            </a:r>
            <a:r>
              <a:rPr lang="en-US" sz="1600" b="0" dirty="0">
                <a:cs typeface="Times New Roman"/>
              </a:rPr>
              <a:t>The bottom right CAD model shows the design of the input and idle gears. The input gears, which is motorized in the mechanism, is designed using a 3:1 gear ratio (with respect to the output gears) to derive enough torque from the motor. The idle gear, although not included in the gear ratio, is the main component creating the returning mechanism. Indeed, it is designed to allow the two output gears to rotate in opposite direction. </a:t>
            </a:r>
            <a:endParaRPr lang="en-US" sz="1600" b="0" dirty="0">
              <a:cs typeface="Times New Roman" panose="02020603050405020304" pitchFamily="18" charset="0"/>
            </a:endParaRPr>
          </a:p>
          <a:p>
            <a:endParaRPr lang="en-US" sz="1800" dirty="0"/>
          </a:p>
          <a:p>
            <a:pPr marL="365760"/>
            <a:endParaRPr lang="en-US" sz="1800" dirty="0"/>
          </a:p>
          <a:p>
            <a:endParaRPr lang="en-US" sz="1800" dirty="0"/>
          </a:p>
        </p:txBody>
      </p:sp>
      <p:pic>
        <p:nvPicPr>
          <p:cNvPr id="13" name="Content Placeholder 12" descr="A close-up of a couple of gears&#10;&#10;Description automatically generated">
            <a:extLst>
              <a:ext uri="{FF2B5EF4-FFF2-40B4-BE49-F238E27FC236}">
                <a16:creationId xmlns:a16="http://schemas.microsoft.com/office/drawing/2014/main" id="{839EE4FB-32C3-CB03-0065-F4D9513D430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28153" y="4209206"/>
            <a:ext cx="2922471" cy="2329706"/>
          </a:xfrm>
          <a:prstGeom prst="rect">
            <a:avLst/>
          </a:prstGeom>
          <a:ln>
            <a:noFill/>
          </a:ln>
          <a:effectLst>
            <a:outerShdw blurRad="292100" dist="139700" dir="2700000" algn="tl" rotWithShape="0">
              <a:srgbClr val="333333">
                <a:alpha val="65000"/>
              </a:srgbClr>
            </a:outerShdw>
          </a:effectLst>
        </p:spPr>
      </p:pic>
      <p:pic>
        <p:nvPicPr>
          <p:cNvPr id="11" name="Content Placeholder 10" descr="A white rectangular object with a square hole">
            <a:extLst>
              <a:ext uri="{FF2B5EF4-FFF2-40B4-BE49-F238E27FC236}">
                <a16:creationId xmlns:a16="http://schemas.microsoft.com/office/drawing/2014/main" id="{64418D18-DBF7-1B07-932E-F841D74A69D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423391" y="2005699"/>
            <a:ext cx="2931997" cy="2125919"/>
          </a:xfrm>
          <a:prstGeom prst="rect">
            <a:avLst/>
          </a:prstGeom>
          <a:ln>
            <a:noFill/>
          </a:ln>
          <a:effectLst>
            <a:outerShdw blurRad="292100" dist="139700" dir="2700000" algn="tl" rotWithShape="0">
              <a:srgbClr val="333333">
                <a:alpha val="65000"/>
              </a:srgbClr>
            </a:outerShdw>
          </a:effectLst>
        </p:spPr>
      </p:pic>
      <p:sp>
        <p:nvSpPr>
          <p:cNvPr id="7" name="Slide Number Placeholder 6">
            <a:extLst>
              <a:ext uri="{FF2B5EF4-FFF2-40B4-BE49-F238E27FC236}">
                <a16:creationId xmlns:a16="http://schemas.microsoft.com/office/drawing/2014/main" id="{3E11214D-C9EE-26BA-D8C9-5C11AE073CB8}"/>
              </a:ext>
            </a:extLst>
          </p:cNvPr>
          <p:cNvSpPr>
            <a:spLocks noGrp="1"/>
          </p:cNvSpPr>
          <p:nvPr>
            <p:ph type="sldNum" sz="quarter" idx="12"/>
          </p:nvPr>
        </p:nvSpPr>
        <p:spPr/>
        <p:txBody>
          <a:bodyPr/>
          <a:lstStyle/>
          <a:p>
            <a:fld id="{3109D357-8067-4A1F-97B2-93C5160B78D9}" type="slidenum">
              <a:rPr lang="en-US" smtClean="0"/>
              <a:t>11</a:t>
            </a:fld>
            <a:endParaRPr lang="en-US"/>
          </a:p>
        </p:txBody>
      </p:sp>
    </p:spTree>
    <p:extLst>
      <p:ext uri="{BB962C8B-B14F-4D97-AF65-F5344CB8AC3E}">
        <p14:creationId xmlns:p14="http://schemas.microsoft.com/office/powerpoint/2010/main" val="872366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1991F-4104-8952-CA18-C4F7C60E6108}"/>
              </a:ext>
            </a:extLst>
          </p:cNvPr>
          <p:cNvSpPr>
            <a:spLocks noGrp="1"/>
          </p:cNvSpPr>
          <p:nvPr>
            <p:ph type="title"/>
          </p:nvPr>
        </p:nvSpPr>
        <p:spPr/>
        <p:txBody>
          <a:bodyPr/>
          <a:lstStyle/>
          <a:p>
            <a:pPr algn="ctr"/>
            <a:r>
              <a:rPr lang="en-US" dirty="0">
                <a:latin typeface="+mn-lt"/>
                <a:cs typeface="Times New Roman" panose="02020603050405020304" pitchFamily="18" charset="0"/>
              </a:rPr>
              <a:t>AUTOMATED CHOPPER</a:t>
            </a:r>
          </a:p>
        </p:txBody>
      </p:sp>
      <p:sp>
        <p:nvSpPr>
          <p:cNvPr id="3" name="Text Placeholder 2">
            <a:extLst>
              <a:ext uri="{FF2B5EF4-FFF2-40B4-BE49-F238E27FC236}">
                <a16:creationId xmlns:a16="http://schemas.microsoft.com/office/drawing/2014/main" id="{A0DDECA6-EFAB-98AB-B1D7-10EE2880F8C8}"/>
              </a:ext>
            </a:extLst>
          </p:cNvPr>
          <p:cNvSpPr>
            <a:spLocks noGrp="1"/>
          </p:cNvSpPr>
          <p:nvPr>
            <p:ph type="body" idx="1"/>
          </p:nvPr>
        </p:nvSpPr>
        <p:spPr>
          <a:xfrm>
            <a:off x="839788" y="2526581"/>
            <a:ext cx="6849350" cy="4714877"/>
          </a:xfrm>
        </p:spPr>
        <p:txBody>
          <a:bodyPr>
            <a:normAutofit/>
          </a:bodyPr>
          <a:lstStyle/>
          <a:p>
            <a:r>
              <a:rPr lang="en-US" sz="2000" dirty="0">
                <a:cs typeface="Times New Roman" panose="02020603050405020304" pitchFamily="18" charset="0"/>
              </a:rPr>
              <a:t>Mechanism Components:</a:t>
            </a:r>
          </a:p>
          <a:p>
            <a:pPr marL="342900" indent="-342900">
              <a:buFont typeface="Arial" panose="020B0604020202020204" pitchFamily="34" charset="0"/>
              <a:buChar char="•"/>
            </a:pPr>
            <a:r>
              <a:rPr lang="en-US" sz="1800" dirty="0">
                <a:cs typeface="Times New Roman" panose="02020603050405020304" pitchFamily="18" charset="0"/>
              </a:rPr>
              <a:t>Output Gears</a:t>
            </a:r>
          </a:p>
          <a:p>
            <a:pPr algn="just"/>
            <a:r>
              <a:rPr lang="en-US" sz="1800" dirty="0">
                <a:cs typeface="Times New Roman" panose="02020603050405020304" pitchFamily="18" charset="0"/>
              </a:rPr>
              <a:t>      </a:t>
            </a:r>
            <a:r>
              <a:rPr lang="en-US" sz="1600" b="0" dirty="0">
                <a:cs typeface="Times New Roman" panose="02020603050405020304" pitchFamily="18" charset="0"/>
              </a:rPr>
              <a:t>The two output gears are shown in the top right CAD model. They serve two purposes. First, they are designed using a gear ratio that allow them to rotate slower than the motor; thereby providing sufficient mechanical force to cut vegetables. Additionally, they rotate in opposite direction which enables the gear rack to slide upward and downward.</a:t>
            </a:r>
          </a:p>
          <a:p>
            <a:pPr marL="285750" indent="-285750">
              <a:buFont typeface="Arial" panose="020B0604020202020204" pitchFamily="34" charset="0"/>
              <a:buChar char="•"/>
            </a:pPr>
            <a:r>
              <a:rPr lang="en-US" sz="1800" dirty="0">
                <a:cs typeface="Times New Roman" panose="02020603050405020304" pitchFamily="18" charset="0"/>
              </a:rPr>
              <a:t>Gear rack and steel blade</a:t>
            </a:r>
          </a:p>
          <a:p>
            <a:pPr algn="just"/>
            <a:r>
              <a:rPr lang="en-US" sz="1800" b="0" dirty="0">
                <a:cs typeface="Times New Roman" panose="02020603050405020304" pitchFamily="18" charset="0"/>
              </a:rPr>
              <a:t>     </a:t>
            </a:r>
            <a:r>
              <a:rPr lang="en-US" sz="1600" b="0" dirty="0">
                <a:cs typeface="Times New Roman" panose="02020603050405020304" pitchFamily="18" charset="0"/>
              </a:rPr>
              <a:t>The bottom right CAD model shows the gear rack and the blade. The gear rack is coupled to the two output gears. Therefore, as these latter rotate, they allow the gear rack to move up and down inside the slider constraint of the chassis. As the gear rack is moving, it drives the steel blade which then cut vegetables. </a:t>
            </a:r>
            <a:endParaRPr lang="en-US" sz="1600" dirty="0">
              <a:cs typeface="Times New Roman" panose="02020603050405020304" pitchFamily="18" charset="0"/>
            </a:endParaRPr>
          </a:p>
          <a:p>
            <a:pPr marL="365760"/>
            <a:endParaRPr lang="en-US" sz="1800" dirty="0"/>
          </a:p>
          <a:p>
            <a:endParaRPr lang="en-US" sz="1800" dirty="0"/>
          </a:p>
        </p:txBody>
      </p:sp>
      <p:sp>
        <p:nvSpPr>
          <p:cNvPr id="7" name="Slide Number Placeholder 6">
            <a:extLst>
              <a:ext uri="{FF2B5EF4-FFF2-40B4-BE49-F238E27FC236}">
                <a16:creationId xmlns:a16="http://schemas.microsoft.com/office/drawing/2014/main" id="{3E11214D-C9EE-26BA-D8C9-5C11AE073CB8}"/>
              </a:ext>
            </a:extLst>
          </p:cNvPr>
          <p:cNvSpPr>
            <a:spLocks noGrp="1"/>
          </p:cNvSpPr>
          <p:nvPr>
            <p:ph type="sldNum" sz="quarter" idx="12"/>
          </p:nvPr>
        </p:nvSpPr>
        <p:spPr/>
        <p:txBody>
          <a:bodyPr/>
          <a:lstStyle/>
          <a:p>
            <a:fld id="{3109D357-8067-4A1F-97B2-93C5160B78D9}" type="slidenum">
              <a:rPr lang="en-US" smtClean="0"/>
              <a:t>12</a:t>
            </a:fld>
            <a:endParaRPr lang="en-US"/>
          </a:p>
        </p:txBody>
      </p:sp>
      <p:pic>
        <p:nvPicPr>
          <p:cNvPr id="10" name="Content Placeholder 9" descr="A green and black gears">
            <a:extLst>
              <a:ext uri="{FF2B5EF4-FFF2-40B4-BE49-F238E27FC236}">
                <a16:creationId xmlns:a16="http://schemas.microsoft.com/office/drawing/2014/main" id="{D6DEE046-2C59-D078-BFCC-120F0C9BF79F}"/>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8750260" y="1997495"/>
            <a:ext cx="2401719" cy="1925411"/>
          </a:xfrm>
          <a:prstGeom prst="rect">
            <a:avLst/>
          </a:prstGeom>
          <a:ln>
            <a:noFill/>
          </a:ln>
          <a:effectLst>
            <a:outerShdw blurRad="292100" dist="139700" dir="2700000" algn="tl" rotWithShape="0">
              <a:srgbClr val="333333">
                <a:alpha val="65000"/>
              </a:srgbClr>
            </a:outerShdw>
          </a:effectLst>
        </p:spPr>
      </p:pic>
      <p:pic>
        <p:nvPicPr>
          <p:cNvPr id="14" name="Content Placeholder 13" descr="A red tool with a long blade&#10;&#10;Description automatically generated with medium confidence">
            <a:extLst>
              <a:ext uri="{FF2B5EF4-FFF2-40B4-BE49-F238E27FC236}">
                <a16:creationId xmlns:a16="http://schemas.microsoft.com/office/drawing/2014/main" id="{49B37273-EDBC-2CBB-CC81-3A1232EF298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750260" y="4215058"/>
            <a:ext cx="2400744" cy="22554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1497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1991F-4104-8952-CA18-C4F7C60E6108}"/>
              </a:ext>
            </a:extLst>
          </p:cNvPr>
          <p:cNvSpPr>
            <a:spLocks noGrp="1"/>
          </p:cNvSpPr>
          <p:nvPr>
            <p:ph type="title"/>
          </p:nvPr>
        </p:nvSpPr>
        <p:spPr/>
        <p:txBody>
          <a:bodyPr/>
          <a:lstStyle/>
          <a:p>
            <a:pPr algn="ctr"/>
            <a:r>
              <a:rPr lang="en-US" dirty="0">
                <a:latin typeface="+mn-lt"/>
                <a:cs typeface="Times New Roman" panose="02020603050405020304" pitchFamily="18" charset="0"/>
              </a:rPr>
              <a:t>AUTOMATED CHOPPER</a:t>
            </a:r>
          </a:p>
        </p:txBody>
      </p:sp>
      <p:sp>
        <p:nvSpPr>
          <p:cNvPr id="3" name="Text Placeholder 2">
            <a:extLst>
              <a:ext uri="{FF2B5EF4-FFF2-40B4-BE49-F238E27FC236}">
                <a16:creationId xmlns:a16="http://schemas.microsoft.com/office/drawing/2014/main" id="{A0DDECA6-EFAB-98AB-B1D7-10EE2880F8C8}"/>
              </a:ext>
            </a:extLst>
          </p:cNvPr>
          <p:cNvSpPr>
            <a:spLocks noGrp="1"/>
          </p:cNvSpPr>
          <p:nvPr>
            <p:ph type="body" idx="1"/>
          </p:nvPr>
        </p:nvSpPr>
        <p:spPr>
          <a:xfrm>
            <a:off x="636026" y="2519178"/>
            <a:ext cx="6849350" cy="4714877"/>
          </a:xfrm>
        </p:spPr>
        <p:txBody>
          <a:bodyPr>
            <a:normAutofit/>
          </a:bodyPr>
          <a:lstStyle/>
          <a:p>
            <a:r>
              <a:rPr lang="en-US" sz="2000" dirty="0">
                <a:cs typeface="Times New Roman"/>
              </a:rPr>
              <a:t>Mechanism Components:</a:t>
            </a:r>
          </a:p>
          <a:p>
            <a:pPr marL="342900" indent="-342900">
              <a:buFont typeface="Arial" panose="020B0604020202020204" pitchFamily="34" charset="0"/>
              <a:buChar char="•"/>
            </a:pPr>
            <a:r>
              <a:rPr lang="en-US" sz="1800" dirty="0">
                <a:cs typeface="Times New Roman"/>
              </a:rPr>
              <a:t>Holder</a:t>
            </a:r>
          </a:p>
          <a:p>
            <a:pPr algn="just"/>
            <a:r>
              <a:rPr lang="en-US" sz="1800" dirty="0">
                <a:cs typeface="Times New Roman"/>
              </a:rPr>
              <a:t>      </a:t>
            </a:r>
            <a:r>
              <a:rPr lang="en-US" sz="1600" b="0" dirty="0">
                <a:cs typeface="Times New Roman"/>
              </a:rPr>
              <a:t>The top right CAD model displays the holder. The holder represents the gravity-based feeding mechanism. It encompasses a hollow cylinder that is titled to not only hold vegetables during  cutting but also allow them to slide after cutting. </a:t>
            </a:r>
          </a:p>
          <a:p>
            <a:pPr marL="285750" indent="-285750">
              <a:buFont typeface="Arial" panose="020B0604020202020204" pitchFamily="34" charset="0"/>
              <a:buChar char="•"/>
            </a:pPr>
            <a:r>
              <a:rPr lang="en-US" sz="1800" dirty="0">
                <a:cs typeface="Times New Roman"/>
              </a:rPr>
              <a:t>Coverplate</a:t>
            </a:r>
          </a:p>
          <a:p>
            <a:pPr algn="just"/>
            <a:r>
              <a:rPr lang="en-US" sz="1800" b="0" dirty="0">
                <a:cs typeface="Times New Roman" panose="02020603050405020304" pitchFamily="18" charset="0"/>
              </a:rPr>
              <a:t>       </a:t>
            </a:r>
            <a:r>
              <a:rPr lang="en-US" sz="1600" b="0" dirty="0">
                <a:cs typeface="Times New Roman" panose="02020603050405020304" pitchFamily="18" charset="0"/>
              </a:rPr>
              <a:t>The coverplate is shown in the bottom right CAD model. It includes two circular hole for the two output gears bushing, a rectangular hole for the motor and an additional vertical slider constraint for the gear rack. Furthermore, the coverplate acts as a constraint for the two output gears. Indeed, the rotational motion of the output gears results in an upward force which tends to unbalance the output gears. Having the coverplate, therefore, nullify the unbalanced forced.</a:t>
            </a:r>
            <a:endParaRPr lang="en-US" sz="1600" dirty="0">
              <a:cs typeface="Times New Roman" panose="02020603050405020304" pitchFamily="18" charset="0"/>
            </a:endParaRPr>
          </a:p>
          <a:p>
            <a:pPr marL="365760"/>
            <a:endParaRPr lang="en-US" sz="1800" dirty="0"/>
          </a:p>
          <a:p>
            <a:endParaRPr lang="en-US" sz="1800" dirty="0"/>
          </a:p>
        </p:txBody>
      </p:sp>
      <p:sp>
        <p:nvSpPr>
          <p:cNvPr id="7" name="Slide Number Placeholder 6">
            <a:extLst>
              <a:ext uri="{FF2B5EF4-FFF2-40B4-BE49-F238E27FC236}">
                <a16:creationId xmlns:a16="http://schemas.microsoft.com/office/drawing/2014/main" id="{3E11214D-C9EE-26BA-D8C9-5C11AE073CB8}"/>
              </a:ext>
            </a:extLst>
          </p:cNvPr>
          <p:cNvSpPr>
            <a:spLocks noGrp="1"/>
          </p:cNvSpPr>
          <p:nvPr>
            <p:ph type="sldNum" sz="quarter" idx="12"/>
          </p:nvPr>
        </p:nvSpPr>
        <p:spPr/>
        <p:txBody>
          <a:bodyPr/>
          <a:lstStyle/>
          <a:p>
            <a:fld id="{3109D357-8067-4A1F-97B2-93C5160B78D9}" type="slidenum">
              <a:rPr lang="en-US" smtClean="0"/>
              <a:t>13</a:t>
            </a:fld>
            <a:endParaRPr lang="en-US"/>
          </a:p>
        </p:txBody>
      </p:sp>
      <p:pic>
        <p:nvPicPr>
          <p:cNvPr id="13" name="Content Placeholder 12" descr="A green pipe on a white background">
            <a:extLst>
              <a:ext uri="{FF2B5EF4-FFF2-40B4-BE49-F238E27FC236}">
                <a16:creationId xmlns:a16="http://schemas.microsoft.com/office/drawing/2014/main" id="{B6B47059-FB61-B395-115A-841B7FFF4D7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5238" y="2143123"/>
            <a:ext cx="2643599" cy="2025306"/>
          </a:xfrm>
          <a:prstGeom prst="rect">
            <a:avLst/>
          </a:prstGeom>
          <a:ln>
            <a:noFill/>
          </a:ln>
          <a:effectLst>
            <a:outerShdw blurRad="292100" dist="139700" dir="2700000" algn="tl" rotWithShape="0">
              <a:srgbClr val="333333">
                <a:alpha val="65000"/>
              </a:srgbClr>
            </a:outerShdw>
          </a:effectLst>
        </p:spPr>
      </p:pic>
      <p:pic>
        <p:nvPicPr>
          <p:cNvPr id="16" name="Content Placeholder 15" descr="A brown rectangular object with holes&#10;&#10;Description automatically generated">
            <a:extLst>
              <a:ext uri="{FF2B5EF4-FFF2-40B4-BE49-F238E27FC236}">
                <a16:creationId xmlns:a16="http://schemas.microsoft.com/office/drawing/2014/main" id="{C832451F-F757-D515-DC3E-148CACC8EA5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485237" y="4502991"/>
            <a:ext cx="2643600" cy="20359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2596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6D763-A39F-65CB-5F08-10472D53C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C29505-DB1A-F4C5-DDBB-FF03EDD6FEA1}"/>
              </a:ext>
            </a:extLst>
          </p:cNvPr>
          <p:cNvSpPr>
            <a:spLocks noGrp="1"/>
          </p:cNvSpPr>
          <p:nvPr>
            <p:ph type="title"/>
          </p:nvPr>
        </p:nvSpPr>
        <p:spPr/>
        <p:txBody>
          <a:bodyPr/>
          <a:lstStyle/>
          <a:p>
            <a:pPr algn="ctr"/>
            <a:r>
              <a:rPr lang="en-US" dirty="0">
                <a:latin typeface="+mn-lt"/>
                <a:cs typeface="Times New Roman" panose="02020603050405020304" pitchFamily="18" charset="0"/>
              </a:rPr>
              <a:t>AUTOMATED CHOPPER</a:t>
            </a:r>
          </a:p>
        </p:txBody>
      </p:sp>
      <p:sp>
        <p:nvSpPr>
          <p:cNvPr id="3" name="Text Placeholder 2">
            <a:extLst>
              <a:ext uri="{FF2B5EF4-FFF2-40B4-BE49-F238E27FC236}">
                <a16:creationId xmlns:a16="http://schemas.microsoft.com/office/drawing/2014/main" id="{0A1F852E-62BE-8560-472F-D1C974195B50}"/>
              </a:ext>
            </a:extLst>
          </p:cNvPr>
          <p:cNvSpPr>
            <a:spLocks noGrp="1"/>
          </p:cNvSpPr>
          <p:nvPr>
            <p:ph type="body" idx="1"/>
          </p:nvPr>
        </p:nvSpPr>
        <p:spPr>
          <a:xfrm>
            <a:off x="203407" y="2509528"/>
            <a:ext cx="6849350" cy="4714877"/>
          </a:xfrm>
        </p:spPr>
        <p:txBody>
          <a:bodyPr>
            <a:normAutofit/>
          </a:bodyPr>
          <a:lstStyle/>
          <a:p>
            <a:r>
              <a:rPr lang="en-US" sz="2000" dirty="0">
                <a:cs typeface="Times New Roman"/>
              </a:rPr>
              <a:t>Manufacturing</a:t>
            </a:r>
          </a:p>
          <a:p>
            <a:pPr algn="just"/>
            <a:r>
              <a:rPr lang="en-US" sz="1600" b="0" dirty="0">
                <a:cs typeface="Times New Roman"/>
              </a:rPr>
              <a:t>The manufacturing process used in this project is 3D-printing. As such, the CAD model of the components are converted into STL files using Fusion 360. Next, these files are imported in </a:t>
            </a:r>
            <a:r>
              <a:rPr lang="en-US" sz="1600" b="0" dirty="0" err="1">
                <a:cs typeface="Times New Roman"/>
              </a:rPr>
              <a:t>Ultimaker</a:t>
            </a:r>
            <a:r>
              <a:rPr lang="en-US" sz="1600" b="0" dirty="0">
                <a:cs typeface="Times New Roman"/>
              </a:rPr>
              <a:t> </a:t>
            </a:r>
            <a:r>
              <a:rPr lang="en-US" sz="1600" b="0" dirty="0" err="1">
                <a:cs typeface="Times New Roman"/>
              </a:rPr>
              <a:t>Cura</a:t>
            </a:r>
            <a:r>
              <a:rPr lang="en-US" sz="1600" b="0" dirty="0">
                <a:cs typeface="Times New Roman"/>
              </a:rPr>
              <a:t> where the STL files are sliced into layers for printing.</a:t>
            </a:r>
          </a:p>
          <a:p>
            <a:r>
              <a:rPr lang="en-US" sz="2000" dirty="0">
                <a:cs typeface="Times New Roman"/>
              </a:rPr>
              <a:t>Position-Velocity-Acceleration</a:t>
            </a:r>
          </a:p>
          <a:p>
            <a:pPr algn="just"/>
            <a:r>
              <a:rPr lang="en-US" sz="1600" b="0" dirty="0">
                <a:cs typeface="Times New Roman"/>
              </a:rPr>
              <a:t>The purpose of PVA analysis is to keep track of position and velocity of some of the mechanism components using a set of vector loop equations. For this analysis, the four gears and the gear rack are modeled as linkages. Then, using MATLAB, the mechanism is stimulated, and the gear rack position is plotted as function of the angular position  of the input gear. The plot reveals a sinusoidal relationship between the gear rack and the input gear which effectively align with the upward and downward planar motion of the gear rack.</a:t>
            </a:r>
            <a:endParaRPr lang="en-US" sz="1600" dirty="0">
              <a:cs typeface="Times New Roman" panose="02020603050405020304" pitchFamily="18" charset="0"/>
            </a:endParaRPr>
          </a:p>
          <a:p>
            <a:pPr marL="365760"/>
            <a:endParaRPr lang="en-US" sz="1800" dirty="0"/>
          </a:p>
          <a:p>
            <a:endParaRPr lang="en-US" sz="1800" dirty="0"/>
          </a:p>
        </p:txBody>
      </p:sp>
      <p:sp>
        <p:nvSpPr>
          <p:cNvPr id="7" name="Slide Number Placeholder 6">
            <a:extLst>
              <a:ext uri="{FF2B5EF4-FFF2-40B4-BE49-F238E27FC236}">
                <a16:creationId xmlns:a16="http://schemas.microsoft.com/office/drawing/2014/main" id="{BD09AFA1-C72B-7186-6FC1-2FB84E088E51}"/>
              </a:ext>
            </a:extLst>
          </p:cNvPr>
          <p:cNvSpPr>
            <a:spLocks noGrp="1"/>
          </p:cNvSpPr>
          <p:nvPr>
            <p:ph type="sldNum" sz="quarter" idx="12"/>
          </p:nvPr>
        </p:nvSpPr>
        <p:spPr/>
        <p:txBody>
          <a:bodyPr/>
          <a:lstStyle/>
          <a:p>
            <a:fld id="{3109D357-8067-4A1F-97B2-93C5160B78D9}" type="slidenum">
              <a:rPr lang="en-US" smtClean="0"/>
              <a:t>14</a:t>
            </a:fld>
            <a:endParaRPr lang="en-US"/>
          </a:p>
        </p:txBody>
      </p:sp>
      <p:pic>
        <p:nvPicPr>
          <p:cNvPr id="12" name="Content Placeholder 11" descr="A computer model of gears and cogs&#10;&#10;Description automatically generated">
            <a:extLst>
              <a:ext uri="{FF2B5EF4-FFF2-40B4-BE49-F238E27FC236}">
                <a16:creationId xmlns:a16="http://schemas.microsoft.com/office/drawing/2014/main" id="{1E68D64F-E1A1-3EF2-B5D9-8B73332C818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85376" y="2198478"/>
            <a:ext cx="2208479" cy="1985210"/>
          </a:xfrm>
          <a:prstGeom prst="rect">
            <a:avLst/>
          </a:prstGeom>
          <a:ln>
            <a:noFill/>
          </a:ln>
          <a:effectLst>
            <a:outerShdw blurRad="292100" dist="139700" dir="2700000" algn="tl" rotWithShape="0">
              <a:srgbClr val="333333">
                <a:alpha val="65000"/>
              </a:srgbClr>
            </a:outerShdw>
          </a:effectLst>
        </p:spPr>
      </p:pic>
      <p:pic>
        <p:nvPicPr>
          <p:cNvPr id="15" name="Content Placeholder 14" descr="A computer generated image of a computer&#10;&#10;Description automatically generated with medium confidence">
            <a:extLst>
              <a:ext uri="{FF2B5EF4-FFF2-40B4-BE49-F238E27FC236}">
                <a16:creationId xmlns:a16="http://schemas.microsoft.com/office/drawing/2014/main" id="{EEDEC544-0F94-A141-06BE-FB7A9861D9C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817268" y="2198476"/>
            <a:ext cx="2171325" cy="1985211"/>
          </a:xfrm>
          <a:prstGeom prst="rect">
            <a:avLst/>
          </a:prstGeom>
          <a:ln>
            <a:noFill/>
          </a:ln>
          <a:effectLst>
            <a:outerShdw blurRad="292100" dist="139700" dir="2700000" algn="tl" rotWithShape="0">
              <a:srgbClr val="333333">
                <a:alpha val="65000"/>
              </a:srgbClr>
            </a:outerShdw>
          </a:effectLst>
        </p:spPr>
      </p:pic>
      <p:pic>
        <p:nvPicPr>
          <p:cNvPr id="18" name="Picture 17" descr="A graph of a function&#10;&#10;Description automatically generated">
            <a:extLst>
              <a:ext uri="{FF2B5EF4-FFF2-40B4-BE49-F238E27FC236}">
                <a16:creationId xmlns:a16="http://schemas.microsoft.com/office/drawing/2014/main" id="{B53C2A90-00DB-7D15-7B21-C888217F21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0280" y="4699090"/>
            <a:ext cx="2208313" cy="1497107"/>
          </a:xfrm>
          <a:prstGeom prst="rect">
            <a:avLst/>
          </a:prstGeom>
          <a:ln>
            <a:noFill/>
          </a:ln>
          <a:effectLst>
            <a:outerShdw blurRad="292100" dist="139700" dir="2700000" algn="tl" rotWithShape="0">
              <a:srgbClr val="333333">
                <a:alpha val="65000"/>
              </a:srgbClr>
            </a:outerShdw>
          </a:effectLst>
        </p:spPr>
      </p:pic>
      <p:pic>
        <p:nvPicPr>
          <p:cNvPr id="20" name="Picture 19" descr="A graph of a line graph&#10;&#10;Description automatically generated with medium confidence">
            <a:extLst>
              <a:ext uri="{FF2B5EF4-FFF2-40B4-BE49-F238E27FC236}">
                <a16:creationId xmlns:a16="http://schemas.microsoft.com/office/drawing/2014/main" id="{5776E804-BBFC-3937-BD75-C71332252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5376" y="4676823"/>
            <a:ext cx="2175467" cy="15193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8953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A235C-C4A9-088D-200C-A6E63FE6A729}"/>
              </a:ext>
            </a:extLst>
          </p:cNvPr>
          <p:cNvSpPr>
            <a:spLocks noGrp="1"/>
          </p:cNvSpPr>
          <p:nvPr>
            <p:ph type="title"/>
          </p:nvPr>
        </p:nvSpPr>
        <p:spPr/>
        <p:txBody>
          <a:bodyPr>
            <a:normAutofit/>
          </a:bodyPr>
          <a:lstStyle/>
          <a:p>
            <a:pPr algn="ctr"/>
            <a:r>
              <a:rPr lang="en-US" sz="4400" dirty="0">
                <a:latin typeface="+mn-lt"/>
                <a:cs typeface="Times New Roman" panose="02020603050405020304" pitchFamily="18" charset="0"/>
              </a:rPr>
              <a:t>HEAT TRANSFER INDEPENDENT STUDY</a:t>
            </a:r>
            <a:endParaRPr lang="en-US" dirty="0">
              <a:latin typeface="+mn-lt"/>
            </a:endParaRPr>
          </a:p>
        </p:txBody>
      </p:sp>
      <p:sp>
        <p:nvSpPr>
          <p:cNvPr id="3" name="Content Placeholder 2">
            <a:extLst>
              <a:ext uri="{FF2B5EF4-FFF2-40B4-BE49-F238E27FC236}">
                <a16:creationId xmlns:a16="http://schemas.microsoft.com/office/drawing/2014/main" id="{F4A76668-ED5D-1A27-3FCE-FBE59E076B1D}"/>
              </a:ext>
            </a:extLst>
          </p:cNvPr>
          <p:cNvSpPr>
            <a:spLocks noGrp="1"/>
          </p:cNvSpPr>
          <p:nvPr>
            <p:ph sz="half" idx="1"/>
          </p:nvPr>
        </p:nvSpPr>
        <p:spPr>
          <a:xfrm>
            <a:off x="330739" y="2011679"/>
            <a:ext cx="7188741" cy="4846321"/>
          </a:xfrm>
        </p:spPr>
        <p:txBody>
          <a:bodyPr>
            <a:noAutofit/>
          </a:bodyPr>
          <a:lstStyle/>
          <a:p>
            <a:pPr marL="0" indent="0">
              <a:buNone/>
            </a:pPr>
            <a:r>
              <a:rPr lang="en-US" sz="1800" b="1" dirty="0">
                <a:cs typeface="Times New Roman" panose="02020603050405020304" pitchFamily="18" charset="0"/>
              </a:rPr>
              <a:t>Abstract</a:t>
            </a:r>
          </a:p>
          <a:p>
            <a:pPr marL="0" indent="0" algn="just">
              <a:buNone/>
            </a:pPr>
            <a:r>
              <a:rPr lang="en-US" sz="1600" dirty="0">
                <a:cs typeface="Times New Roman" panose="02020603050405020304" pitchFamily="18" charset="0"/>
              </a:rPr>
              <a:t>This study purports to investigate the effect of thermal contact surface resistance on heat flux. No surface is smooth. Therefore, when two non-smooth surfaces are in contact, there is a gap from which heat transfer may occur either through radiation, convection or conduction. This latter is the principal mode of heat transfer of interest in this study. In the investigation, cylindrical samples of brass are sanded using sandpaper of 120 and 150 grit size. By superposing each two of the samples in a hollow insulation foam and heating the exposed surface of the bottom sample, it is noticeable that the heat flux varies depending on the roughness at the contact surface. Indeed, samples that are sanded using 150 grit size sandpaper have less thermal surface resistance than those sanded at 120 grit size. This observation confirms that thermal surface resistance impedes heat flux. The higher the thermal surface resistance at the contact of two materials, the lower the heat flux conducted between these two materials. </a:t>
            </a:r>
          </a:p>
          <a:p>
            <a:pPr marL="0" indent="0">
              <a:buNone/>
            </a:pPr>
            <a:endParaRPr lang="en-US" sz="1800" b="1" dirty="0">
              <a:latin typeface="Times New Roman" panose="02020603050405020304" pitchFamily="18" charset="0"/>
              <a:cs typeface="Times New Roman" panose="02020603050405020304" pitchFamily="18" charset="0"/>
            </a:endParaRPr>
          </a:p>
        </p:txBody>
      </p:sp>
      <p:pic>
        <p:nvPicPr>
          <p:cNvPr id="7" name="Content Placeholder 6" descr="A device on a surface&#10;&#10;Description automatically generated">
            <a:extLst>
              <a:ext uri="{FF2B5EF4-FFF2-40B4-BE49-F238E27FC236}">
                <a16:creationId xmlns:a16="http://schemas.microsoft.com/office/drawing/2014/main" id="{B82669E5-9A81-8A78-F261-C94CC76BE78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23723" y="2453657"/>
            <a:ext cx="3975883" cy="3819353"/>
          </a:xfrm>
        </p:spPr>
      </p:pic>
      <p:sp>
        <p:nvSpPr>
          <p:cNvPr id="4" name="Slide Number Placeholder 3">
            <a:extLst>
              <a:ext uri="{FF2B5EF4-FFF2-40B4-BE49-F238E27FC236}">
                <a16:creationId xmlns:a16="http://schemas.microsoft.com/office/drawing/2014/main" id="{9DA6DD26-A96F-CF12-B658-CA82E1C19943}"/>
              </a:ext>
            </a:extLst>
          </p:cNvPr>
          <p:cNvSpPr>
            <a:spLocks noGrp="1"/>
          </p:cNvSpPr>
          <p:nvPr>
            <p:ph type="sldNum" sz="quarter" idx="12"/>
          </p:nvPr>
        </p:nvSpPr>
        <p:spPr/>
        <p:txBody>
          <a:bodyPr/>
          <a:lstStyle/>
          <a:p>
            <a:fld id="{3109D357-8067-4A1F-97B2-93C5160B78D9}" type="slidenum">
              <a:rPr lang="en-US" smtClean="0"/>
              <a:t>15</a:t>
            </a:fld>
            <a:endParaRPr lang="en-US"/>
          </a:p>
        </p:txBody>
      </p:sp>
    </p:spTree>
    <p:extLst>
      <p:ext uri="{BB962C8B-B14F-4D97-AF65-F5344CB8AC3E}">
        <p14:creationId xmlns:p14="http://schemas.microsoft.com/office/powerpoint/2010/main" val="2052189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62CDF-1BE6-5EA7-9586-312CBAAEAA4D}"/>
              </a:ext>
            </a:extLst>
          </p:cNvPr>
          <p:cNvSpPr>
            <a:spLocks noGrp="1"/>
          </p:cNvSpPr>
          <p:nvPr>
            <p:ph type="title"/>
          </p:nvPr>
        </p:nvSpPr>
        <p:spPr/>
        <p:txBody>
          <a:bodyPr>
            <a:normAutofit/>
          </a:bodyPr>
          <a:lstStyle/>
          <a:p>
            <a:pPr algn="ctr"/>
            <a:r>
              <a:rPr lang="en-US" sz="4400" dirty="0">
                <a:latin typeface="+mn-lt"/>
                <a:cs typeface="Times New Roman" panose="02020603050405020304" pitchFamily="18" charset="0"/>
              </a:rPr>
              <a:t>HEAT TRANSFER INDEPENDENT STUDY</a:t>
            </a:r>
            <a:endParaRPr lang="en-US" dirty="0">
              <a:latin typeface="+mn-lt"/>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34086B1-62EE-3801-13B0-6CCE1045693B}"/>
                  </a:ext>
                </a:extLst>
              </p:cNvPr>
              <p:cNvSpPr>
                <a:spLocks noGrp="1"/>
              </p:cNvSpPr>
              <p:nvPr>
                <p:ph idx="1"/>
              </p:nvPr>
            </p:nvSpPr>
            <p:spPr/>
            <p:txBody>
              <a:bodyPr>
                <a:normAutofit/>
              </a:bodyPr>
              <a:lstStyle/>
              <a:p>
                <a:pPr marL="0" indent="0">
                  <a:buNone/>
                </a:pPr>
                <a:r>
                  <a:rPr lang="en-US" b="1" dirty="0">
                    <a:cs typeface="Times New Roman" panose="02020603050405020304" pitchFamily="18" charset="0"/>
                  </a:rPr>
                  <a:t>Introduction</a:t>
                </a:r>
              </a:p>
              <a:p>
                <a:pPr marL="0" indent="0" algn="just">
                  <a:buNone/>
                </a:pPr>
                <a:r>
                  <a:rPr lang="en-US" sz="1600" dirty="0">
                    <a:cs typeface="Times New Roman" panose="02020603050405020304" pitchFamily="18" charset="0"/>
                  </a:rPr>
                  <a:t>Thermal contact resistance is a phenomenon in which heat flow is impeded at the contact interface of two materials. Understanding thermal contact resistance is a critical issue in the efficient discharge of the heat waste of electronics, and large-scale integrated circuits. For this study, particular attention is given to thermal contact resistance effect on conduction heat flux under steady state conditions. To highlight the effect of thermal contact resistance, cylindrical blocks of brass with known thickness and thermal conductivity but difference surface roughness are used. Furthermore, these samples are placed in a hollow insulation foam to ensure that the heat transfer at the contact surface is solely by conduction and to avoid radial, and azimuthal variations of temperature. Additionally, in the laboratory experiment, three temperature measurements </a:t>
                </a:r>
                <a14:m>
                  <m:oMath xmlns:m="http://schemas.openxmlformats.org/officeDocument/2006/math">
                    <m:sSub>
                      <m:sSubPr>
                        <m:ctrlPr>
                          <a:rPr lang="en-US" sz="1600" i="1" smtClean="0">
                            <a:cs typeface="Times New Roman" panose="02020603050405020304" pitchFamily="18" charset="0"/>
                          </a:rPr>
                        </m:ctrlPr>
                      </m:sSubPr>
                      <m:e>
                        <m:r>
                          <m:rPr>
                            <m:sty m:val="p"/>
                          </m:rPr>
                          <a:rPr lang="en-US" sz="1600" b="0" i="0" smtClean="0">
                            <a:cs typeface="Times New Roman" panose="02020603050405020304" pitchFamily="18" charset="0"/>
                          </a:rPr>
                          <m:t>T</m:t>
                        </m:r>
                      </m:e>
                      <m:sub>
                        <m:r>
                          <a:rPr lang="en-US" sz="1600" b="0" i="0" smtClean="0">
                            <a:cs typeface="Times New Roman" panose="02020603050405020304" pitchFamily="18" charset="0"/>
                          </a:rPr>
                          <m:t>1</m:t>
                        </m:r>
                      </m:sub>
                    </m:sSub>
                  </m:oMath>
                </a14:m>
                <a:r>
                  <a:rPr lang="en-US" sz="1600" dirty="0">
                    <a:cs typeface="Times New Roman" panose="02020603050405020304" pitchFamily="18" charset="0"/>
                  </a:rPr>
                  <a:t>, </a:t>
                </a:r>
                <a14:m>
                  <m:oMath xmlns:m="http://schemas.openxmlformats.org/officeDocument/2006/math">
                    <m:sSub>
                      <m:sSubPr>
                        <m:ctrlPr>
                          <a:rPr lang="en-US" sz="1600" i="1">
                            <a:cs typeface="Times New Roman" panose="02020603050405020304" pitchFamily="18" charset="0"/>
                          </a:rPr>
                        </m:ctrlPr>
                      </m:sSubPr>
                      <m:e>
                        <m:r>
                          <m:rPr>
                            <m:sty m:val="p"/>
                          </m:rPr>
                          <a:rPr lang="en-US" sz="1600" i="0">
                            <a:cs typeface="Times New Roman" panose="02020603050405020304" pitchFamily="18" charset="0"/>
                          </a:rPr>
                          <m:t>T</m:t>
                        </m:r>
                      </m:e>
                      <m:sub>
                        <m:r>
                          <a:rPr lang="en-US" sz="1600" b="0" i="0" smtClean="0">
                            <a:cs typeface="Times New Roman" panose="02020603050405020304" pitchFamily="18" charset="0"/>
                          </a:rPr>
                          <m:t>2</m:t>
                        </m:r>
                      </m:sub>
                    </m:sSub>
                    <m:r>
                      <a:rPr lang="en-US" sz="1600" b="0" i="0" smtClean="0">
                        <a:cs typeface="Times New Roman" panose="02020603050405020304" pitchFamily="18" charset="0"/>
                      </a:rPr>
                      <m:t>,</m:t>
                    </m:r>
                    <m:sSub>
                      <m:sSubPr>
                        <m:ctrlPr>
                          <a:rPr lang="en-US" sz="1600" i="1">
                            <a:cs typeface="Times New Roman" panose="02020603050405020304" pitchFamily="18" charset="0"/>
                          </a:rPr>
                        </m:ctrlPr>
                      </m:sSubPr>
                      <m:e>
                        <m:r>
                          <m:rPr>
                            <m:sty m:val="p"/>
                          </m:rPr>
                          <a:rPr lang="en-US" sz="1600" i="0">
                            <a:cs typeface="Times New Roman" panose="02020603050405020304" pitchFamily="18" charset="0"/>
                          </a:rPr>
                          <m:t>T</m:t>
                        </m:r>
                      </m:e>
                      <m:sub>
                        <m:r>
                          <a:rPr lang="en-US" sz="1600" b="0" i="0" smtClean="0">
                            <a:cs typeface="Times New Roman" panose="02020603050405020304" pitchFamily="18" charset="0"/>
                          </a:rPr>
                          <m:t>3</m:t>
                        </m:r>
                      </m:sub>
                    </m:sSub>
                  </m:oMath>
                </a14:m>
                <a:r>
                  <a:rPr lang="en-US" sz="1600" dirty="0">
                    <a:cs typeface="Times New Roman" panose="02020603050405020304" pitchFamily="18" charset="0"/>
                  </a:rPr>
                  <a:t> are taken using thermocouples. Under steady state condition ,no internal energy generation ,and one-dimensional flow, the heat equation </a:t>
                </a:r>
                <a:r>
                  <a:rPr lang="en-US" sz="1600" i="1" dirty="0">
                    <a:cs typeface="Times New Roman" panose="02020603050405020304" pitchFamily="18" charset="0"/>
                  </a:rPr>
                  <a:t>(</a:t>
                </a:r>
                <a14:m>
                  <m:oMath xmlns:m="http://schemas.openxmlformats.org/officeDocument/2006/math">
                    <m:r>
                      <m:rPr>
                        <m:sty m:val="p"/>
                      </m:rPr>
                      <a:rPr lang="en-US" sz="1600" b="1" i="1" smtClean="0"/>
                      <m:t>∇</m:t>
                    </m:r>
                    <m:r>
                      <a:rPr lang="en-US" sz="1600" b="1" i="1" smtClean="0">
                        <a:cs typeface="Times New Roman" panose="02020603050405020304" pitchFamily="18" charset="0"/>
                      </a:rPr>
                      <m:t>𝒒</m:t>
                    </m:r>
                  </m:oMath>
                </a14:m>
                <a:r>
                  <a:rPr lang="en-US" sz="1600" b="1" i="1" dirty="0"/>
                  <a:t>+⸹=</a:t>
                </a:r>
                <a:r>
                  <a:rPr lang="el-GR" sz="1600" b="1" i="1" dirty="0"/>
                  <a:t>ρ</a:t>
                </a:r>
                <a:r>
                  <a:rPr lang="en-US" sz="1600" b="1" i="1" dirty="0"/>
                  <a:t>c</a:t>
                </a:r>
                <a14:m>
                  <m:oMath xmlns:m="http://schemas.openxmlformats.org/officeDocument/2006/math">
                    <m:f>
                      <m:fPr>
                        <m:ctrlPr>
                          <a:rPr lang="en-US" sz="1600" b="1" i="1" smtClean="0"/>
                        </m:ctrlPr>
                      </m:fPr>
                      <m:num>
                        <m:r>
                          <a:rPr lang="en-US" sz="1600" b="1" i="1" smtClean="0"/>
                          <m:t>𝒅𝑻</m:t>
                        </m:r>
                      </m:num>
                      <m:den>
                        <m:r>
                          <a:rPr lang="en-US" sz="1600" b="1" i="1" smtClean="0"/>
                          <m:t>𝒅𝒕</m:t>
                        </m:r>
                      </m:den>
                    </m:f>
                  </m:oMath>
                </a14:m>
                <a:r>
                  <a:rPr lang="en-US" sz="1600" b="1" i="1" dirty="0"/>
                  <a:t>),</a:t>
                </a:r>
                <a:r>
                  <a:rPr lang="en-US" sz="1600" dirty="0"/>
                  <a:t> yields </a:t>
                </a:r>
                <a:r>
                  <a:rPr lang="en-US" sz="1600" b="1" i="1" dirty="0"/>
                  <a:t>q=</a:t>
                </a:r>
                <a14:m>
                  <m:oMath xmlns:m="http://schemas.openxmlformats.org/officeDocument/2006/math">
                    <m:f>
                      <m:fPr>
                        <m:ctrlPr>
                          <a:rPr lang="en-US" sz="1600" b="1" i="1" smtClean="0"/>
                        </m:ctrlPr>
                      </m:fPr>
                      <m:num>
                        <m:r>
                          <a:rPr lang="en-US" sz="1600" b="1" i="1" smtClean="0"/>
                          <m:t>∆</m:t>
                        </m:r>
                        <m:r>
                          <a:rPr lang="en-US" sz="1600" b="1" i="1" smtClean="0"/>
                          <m:t>𝑻</m:t>
                        </m:r>
                      </m:num>
                      <m:den>
                        <m:f>
                          <m:fPr>
                            <m:ctrlPr>
                              <a:rPr lang="en-US" sz="1600" b="1" i="1" smtClean="0"/>
                            </m:ctrlPr>
                          </m:fPr>
                          <m:num>
                            <m:r>
                              <a:rPr lang="en-US" sz="1600" b="1" i="1" smtClean="0"/>
                              <m:t>𝑳</m:t>
                            </m:r>
                          </m:num>
                          <m:den>
                            <m:r>
                              <a:rPr lang="en-US" sz="1600" b="1" i="1" smtClean="0"/>
                              <m:t>𝒌</m:t>
                            </m:r>
                          </m:den>
                        </m:f>
                      </m:den>
                    </m:f>
                  </m:oMath>
                </a14:m>
                <a:r>
                  <a:rPr lang="en-US" sz="1600" b="1" i="1" dirty="0"/>
                  <a:t>.</a:t>
                </a:r>
                <a:r>
                  <a:rPr lang="en-US" sz="1600" dirty="0"/>
                  <a:t> Therefore, the heat flux through the samples is calculated using :</a:t>
                </a:r>
              </a:p>
              <a:p>
                <a:pPr marL="0" indent="0" algn="just">
                  <a:buNone/>
                </a:pPr>
                <a:r>
                  <a:rPr lang="en-US" sz="1800" b="1" i="1" dirty="0"/>
                  <a:t>                                                                             q= </a:t>
                </a:r>
                <a14:m>
                  <m:oMath xmlns:m="http://schemas.openxmlformats.org/officeDocument/2006/math">
                    <m:f>
                      <m:fPr>
                        <m:ctrlPr>
                          <a:rPr lang="en-US" sz="1800" b="1" i="1" smtClean="0"/>
                        </m:ctrlPr>
                      </m:fPr>
                      <m:num>
                        <m:r>
                          <a:rPr lang="en-US" sz="1800" b="1" i="1"/>
                          <m:t>∆</m:t>
                        </m:r>
                        <m:r>
                          <a:rPr lang="en-US" sz="1800" b="1" i="1"/>
                          <m:t>𝑻</m:t>
                        </m:r>
                      </m:num>
                      <m:den>
                        <m:f>
                          <m:fPr>
                            <m:ctrlPr>
                              <a:rPr lang="en-US" sz="1800" b="1" i="1" smtClean="0"/>
                            </m:ctrlPr>
                          </m:fPr>
                          <m:num>
                            <m:sSub>
                              <m:sSubPr>
                                <m:ctrlPr>
                                  <a:rPr lang="en-US" sz="1800" b="1" i="1" smtClean="0"/>
                                </m:ctrlPr>
                              </m:sSubPr>
                              <m:e>
                                <m:r>
                                  <a:rPr lang="en-US" sz="1800" b="1" i="1" smtClean="0"/>
                                  <m:t>𝑳</m:t>
                                </m:r>
                              </m:e>
                              <m:sub>
                                <m:r>
                                  <a:rPr lang="en-US" sz="1800" b="1" i="1" smtClean="0"/>
                                  <m:t>𝟏</m:t>
                                </m:r>
                              </m:sub>
                            </m:sSub>
                          </m:num>
                          <m:den>
                            <m:sSub>
                              <m:sSubPr>
                                <m:ctrlPr>
                                  <a:rPr lang="en-US" sz="1800" b="1" i="1" smtClean="0"/>
                                </m:ctrlPr>
                              </m:sSubPr>
                              <m:e>
                                <m:r>
                                  <a:rPr lang="en-US" sz="1800" b="1" i="1" smtClean="0"/>
                                  <m:t>𝒌</m:t>
                                </m:r>
                              </m:e>
                              <m:sub>
                                <m:r>
                                  <a:rPr lang="en-US" sz="1800" b="1" i="1" smtClean="0"/>
                                  <m:t>𝟏</m:t>
                                </m:r>
                              </m:sub>
                            </m:sSub>
                          </m:den>
                        </m:f>
                        <m:r>
                          <a:rPr lang="en-US" sz="1800" b="1" i="1" smtClean="0"/>
                          <m:t>+</m:t>
                        </m:r>
                        <m:f>
                          <m:fPr>
                            <m:ctrlPr>
                              <a:rPr lang="en-US" sz="1800" b="1" i="1"/>
                            </m:ctrlPr>
                          </m:fPr>
                          <m:num>
                            <m:sSub>
                              <m:sSubPr>
                                <m:ctrlPr>
                                  <a:rPr lang="en-US" sz="1800" b="1" i="1"/>
                                </m:ctrlPr>
                              </m:sSubPr>
                              <m:e>
                                <m:r>
                                  <a:rPr lang="en-US" sz="1800" b="1" i="1"/>
                                  <m:t>𝑳</m:t>
                                </m:r>
                              </m:e>
                              <m:sub>
                                <m:r>
                                  <a:rPr lang="en-US" sz="1800" b="1" i="1" smtClean="0"/>
                                  <m:t>𝟐</m:t>
                                </m:r>
                              </m:sub>
                            </m:sSub>
                          </m:num>
                          <m:den>
                            <m:sSub>
                              <m:sSubPr>
                                <m:ctrlPr>
                                  <a:rPr lang="en-US" sz="1800" b="1" i="1"/>
                                </m:ctrlPr>
                              </m:sSubPr>
                              <m:e>
                                <m:r>
                                  <a:rPr lang="en-US" sz="1800" b="1" i="1"/>
                                  <m:t>𝒌</m:t>
                                </m:r>
                              </m:e>
                              <m:sub>
                                <m:r>
                                  <a:rPr lang="en-US" sz="1800" b="1" i="1" smtClean="0"/>
                                  <m:t>𝟐</m:t>
                                </m:r>
                              </m:sub>
                            </m:sSub>
                          </m:den>
                        </m:f>
                        <m:r>
                          <a:rPr lang="en-US" sz="1800" b="1" i="1" smtClean="0"/>
                          <m:t>+</m:t>
                        </m:r>
                        <m:r>
                          <a:rPr lang="en-US" sz="1800" b="1" i="1" smtClean="0"/>
                          <m:t>𝑹𝑨</m:t>
                        </m:r>
                      </m:den>
                    </m:f>
                  </m:oMath>
                </a14:m>
                <a:r>
                  <a:rPr lang="en-US" sz="1800" b="1" i="1" dirty="0"/>
                  <a:t> or q= </a:t>
                </a:r>
                <a14:m>
                  <m:oMath xmlns:m="http://schemas.openxmlformats.org/officeDocument/2006/math">
                    <m:f>
                      <m:fPr>
                        <m:ctrlPr>
                          <a:rPr lang="en-US" sz="1800" b="1" i="1"/>
                        </m:ctrlPr>
                      </m:fPr>
                      <m:num>
                        <m:sSub>
                          <m:sSubPr>
                            <m:ctrlPr>
                              <a:rPr lang="en-US" sz="1800" b="1" i="1">
                                <a:cs typeface="Times New Roman" panose="02020603050405020304" pitchFamily="18" charset="0"/>
                              </a:rPr>
                            </m:ctrlPr>
                          </m:sSubPr>
                          <m:e>
                            <m:r>
                              <a:rPr lang="en-US" sz="1800" b="1" i="1">
                                <a:cs typeface="Times New Roman" panose="02020603050405020304" pitchFamily="18" charset="0"/>
                              </a:rPr>
                              <m:t>𝑻</m:t>
                            </m:r>
                          </m:e>
                          <m:sub>
                            <m:r>
                              <a:rPr lang="en-US" sz="1800" b="1" i="1">
                                <a:cs typeface="Times New Roman" panose="02020603050405020304" pitchFamily="18" charset="0"/>
                              </a:rPr>
                              <m:t>𝟑</m:t>
                            </m:r>
                          </m:sub>
                        </m:sSub>
                        <m:r>
                          <a:rPr lang="en-US" sz="1800" b="1" i="1" smtClean="0">
                            <a:cs typeface="Times New Roman" panose="02020603050405020304" pitchFamily="18" charset="0"/>
                          </a:rPr>
                          <m:t>−</m:t>
                        </m:r>
                        <m:sSub>
                          <m:sSubPr>
                            <m:ctrlPr>
                              <a:rPr lang="en-US" sz="1800" b="1" i="1">
                                <a:cs typeface="Times New Roman" panose="02020603050405020304" pitchFamily="18" charset="0"/>
                              </a:rPr>
                            </m:ctrlPr>
                          </m:sSubPr>
                          <m:e>
                            <m:r>
                              <a:rPr lang="en-US" sz="1800" b="1" i="1">
                                <a:cs typeface="Times New Roman" panose="02020603050405020304" pitchFamily="18" charset="0"/>
                              </a:rPr>
                              <m:t>𝑻</m:t>
                            </m:r>
                          </m:e>
                          <m:sub>
                            <m:r>
                              <a:rPr lang="en-US" sz="1800" b="1" i="1">
                                <a:cs typeface="Times New Roman" panose="02020603050405020304" pitchFamily="18" charset="0"/>
                              </a:rPr>
                              <m:t>𝟐</m:t>
                            </m:r>
                          </m:sub>
                        </m:sSub>
                      </m:num>
                      <m:den>
                        <m:f>
                          <m:fPr>
                            <m:ctrlPr>
                              <a:rPr lang="en-US" sz="1800" b="1" i="1"/>
                            </m:ctrlPr>
                          </m:fPr>
                          <m:num>
                            <m:sSub>
                              <m:sSubPr>
                                <m:ctrlPr>
                                  <a:rPr lang="en-US" sz="1800" b="1" i="1"/>
                                </m:ctrlPr>
                              </m:sSubPr>
                              <m:e>
                                <m:r>
                                  <a:rPr lang="en-US" sz="1800" b="1" i="1"/>
                                  <m:t>𝑳</m:t>
                                </m:r>
                              </m:e>
                              <m:sub>
                                <m:r>
                                  <a:rPr lang="en-US" sz="1800" b="1" i="1"/>
                                  <m:t>𝟐</m:t>
                                </m:r>
                              </m:sub>
                            </m:sSub>
                          </m:num>
                          <m:den>
                            <m:sSub>
                              <m:sSubPr>
                                <m:ctrlPr>
                                  <a:rPr lang="en-US" sz="1800" b="1" i="1"/>
                                </m:ctrlPr>
                              </m:sSubPr>
                              <m:e>
                                <m:r>
                                  <a:rPr lang="en-US" sz="1800" b="1" i="1"/>
                                  <m:t>𝒌</m:t>
                                </m:r>
                              </m:e>
                              <m:sub>
                                <m:r>
                                  <a:rPr lang="en-US" sz="1800" b="1" i="1"/>
                                  <m:t>𝟐</m:t>
                                </m:r>
                              </m:sub>
                            </m:sSub>
                          </m:den>
                        </m:f>
                      </m:den>
                    </m:f>
                  </m:oMath>
                </a14:m>
                <a:r>
                  <a:rPr lang="en-US" sz="1800" b="1" i="1" dirty="0"/>
                  <a:t> </a:t>
                </a:r>
              </a:p>
              <a:p>
                <a:pPr marL="0" indent="0" algn="just">
                  <a:buNone/>
                </a:pPr>
                <a:endParaRPr lang="en-US" sz="1800" b="0" i="1" dirty="0">
                  <a:latin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934086B1-62EE-3801-13B0-6CCE1045693B}"/>
                  </a:ext>
                </a:extLst>
              </p:cNvPr>
              <p:cNvSpPr>
                <a:spLocks noGrp="1" noRot="1" noChangeAspect="1" noMove="1" noResize="1" noEditPoints="1" noAdjustHandles="1" noChangeArrowheads="1" noChangeShapeType="1" noTextEdit="1"/>
              </p:cNvSpPr>
              <p:nvPr>
                <p:ph idx="1"/>
              </p:nvPr>
            </p:nvSpPr>
            <p:spPr>
              <a:blipFill>
                <a:blip r:embed="rId2"/>
                <a:stretch>
                  <a:fillRect l="-638" t="-444" r="-2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B88DC19-CB5E-A20E-E5F9-0A423CE9B1FB}"/>
              </a:ext>
            </a:extLst>
          </p:cNvPr>
          <p:cNvSpPr>
            <a:spLocks noGrp="1"/>
          </p:cNvSpPr>
          <p:nvPr>
            <p:ph type="sldNum" sz="quarter" idx="12"/>
          </p:nvPr>
        </p:nvSpPr>
        <p:spPr/>
        <p:txBody>
          <a:bodyPr/>
          <a:lstStyle/>
          <a:p>
            <a:fld id="{3109D357-8067-4A1F-97B2-93C5160B78D9}" type="slidenum">
              <a:rPr lang="en-US" smtClean="0"/>
              <a:t>16</a:t>
            </a:fld>
            <a:endParaRPr lang="en-US"/>
          </a:p>
        </p:txBody>
      </p:sp>
    </p:spTree>
    <p:extLst>
      <p:ext uri="{BB962C8B-B14F-4D97-AF65-F5344CB8AC3E}">
        <p14:creationId xmlns:p14="http://schemas.microsoft.com/office/powerpoint/2010/main" val="1828363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A235C-C4A9-088D-200C-A6E63FE6A729}"/>
              </a:ext>
            </a:extLst>
          </p:cNvPr>
          <p:cNvSpPr>
            <a:spLocks noGrp="1"/>
          </p:cNvSpPr>
          <p:nvPr>
            <p:ph type="title"/>
          </p:nvPr>
        </p:nvSpPr>
        <p:spPr/>
        <p:txBody>
          <a:bodyPr>
            <a:normAutofit/>
          </a:bodyPr>
          <a:lstStyle/>
          <a:p>
            <a:pPr algn="ctr"/>
            <a:r>
              <a:rPr lang="en-US" sz="4400" dirty="0">
                <a:latin typeface="+mn-lt"/>
                <a:cs typeface="Times New Roman" panose="02020603050405020304" pitchFamily="18" charset="0"/>
              </a:rPr>
              <a:t>HEAT TRANSFER INDEPENDENT STUDY</a:t>
            </a:r>
            <a:endParaRPr lang="en-US" dirty="0">
              <a:latin typeface="+mn-l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4A76668-ED5D-1A27-3FCE-FBE59E076B1D}"/>
                  </a:ext>
                </a:extLst>
              </p:cNvPr>
              <p:cNvSpPr>
                <a:spLocks noGrp="1"/>
              </p:cNvSpPr>
              <p:nvPr>
                <p:ph sz="half" idx="1"/>
              </p:nvPr>
            </p:nvSpPr>
            <p:spPr>
              <a:xfrm>
                <a:off x="552556" y="2126170"/>
                <a:ext cx="7180933" cy="4731830"/>
              </a:xfrm>
            </p:spPr>
            <p:txBody>
              <a:bodyPr>
                <a:normAutofit fontScale="70000" lnSpcReduction="20000"/>
              </a:bodyPr>
              <a:lstStyle/>
              <a:p>
                <a:pPr marL="0" indent="0">
                  <a:buNone/>
                </a:pPr>
                <a:r>
                  <a:rPr lang="en-US" sz="4200" b="1" dirty="0">
                    <a:cs typeface="Times New Roman" panose="02020603050405020304" pitchFamily="18" charset="0"/>
                  </a:rPr>
                  <a:t>Experimental Procedure</a:t>
                </a:r>
              </a:p>
              <a:p>
                <a:pPr marL="0" indent="0" algn="just">
                  <a:buNone/>
                </a:pPr>
                <a:r>
                  <a:rPr lang="en-US" sz="2300" dirty="0">
                    <a:cs typeface="Times New Roman" panose="02020603050405020304" pitchFamily="18" charset="0"/>
                  </a:rPr>
                  <a:t>The experiment is conducted using three cylindrical blocks of brass. One sample of brass , denoted brass A, is sanded at one side using 120 grit size sandpaper. A second sample of brass, denoted brass B, is sanded using 150 grit size sandpaper. The third sample of brass, denoted brass C, is left un-sanded and is assumed to have an ideal smooth surface. Brass A and C are stacked with the smooth surface of brass C in contact with Brass C surface. Then, three thermocouples is placed at the exposed surface of brass A, brass C, and the contact surface of Brass A and C. The set-up is then placed on a hot plate which is configured to maintain a constant temperature. Three temperature readings </a:t>
                </a:r>
                <a14:m>
                  <m:oMath xmlns:m="http://schemas.openxmlformats.org/officeDocument/2006/math">
                    <m:sSub>
                      <m:sSubPr>
                        <m:ctrlPr>
                          <a:rPr lang="en-US" sz="2300" i="1" smtClean="0">
                            <a:cs typeface="Times New Roman" panose="02020603050405020304" pitchFamily="18" charset="0"/>
                          </a:rPr>
                        </m:ctrlPr>
                      </m:sSubPr>
                      <m:e>
                        <m:r>
                          <m:rPr>
                            <m:sty m:val="p"/>
                          </m:rPr>
                          <a:rPr lang="en-US" sz="2300" b="0" i="0" smtClean="0">
                            <a:cs typeface="Times New Roman" panose="02020603050405020304" pitchFamily="18" charset="0"/>
                          </a:rPr>
                          <m:t>T</m:t>
                        </m:r>
                      </m:e>
                      <m:sub>
                        <m:r>
                          <a:rPr lang="en-US" sz="2300" b="0" i="0" smtClean="0">
                            <a:cs typeface="Times New Roman" panose="02020603050405020304" pitchFamily="18" charset="0"/>
                          </a:rPr>
                          <m:t>1</m:t>
                        </m:r>
                      </m:sub>
                    </m:sSub>
                  </m:oMath>
                </a14:m>
                <a:r>
                  <a:rPr lang="en-US" sz="2300" dirty="0">
                    <a:cs typeface="Times New Roman" panose="02020603050405020304" pitchFamily="18" charset="0"/>
                  </a:rPr>
                  <a:t>, </a:t>
                </a:r>
                <a14:m>
                  <m:oMath xmlns:m="http://schemas.openxmlformats.org/officeDocument/2006/math">
                    <m:sSub>
                      <m:sSubPr>
                        <m:ctrlPr>
                          <a:rPr lang="en-US" sz="2300" i="1">
                            <a:cs typeface="Times New Roman" panose="02020603050405020304" pitchFamily="18" charset="0"/>
                          </a:rPr>
                        </m:ctrlPr>
                      </m:sSubPr>
                      <m:e>
                        <m:r>
                          <m:rPr>
                            <m:sty m:val="p"/>
                          </m:rPr>
                          <a:rPr lang="en-US" sz="2300" i="0">
                            <a:cs typeface="Times New Roman" panose="02020603050405020304" pitchFamily="18" charset="0"/>
                          </a:rPr>
                          <m:t>T</m:t>
                        </m:r>
                      </m:e>
                      <m:sub>
                        <m:r>
                          <a:rPr lang="en-US" sz="2300" b="0" i="0" smtClean="0">
                            <a:cs typeface="Times New Roman" panose="02020603050405020304" pitchFamily="18" charset="0"/>
                          </a:rPr>
                          <m:t>2</m:t>
                        </m:r>
                      </m:sub>
                    </m:sSub>
                    <m:r>
                      <a:rPr lang="en-US" sz="2300" b="0" i="0" smtClean="0">
                        <a:cs typeface="Times New Roman" panose="02020603050405020304" pitchFamily="18" charset="0"/>
                      </a:rPr>
                      <m:t>,</m:t>
                    </m:r>
                    <m:sSub>
                      <m:sSubPr>
                        <m:ctrlPr>
                          <a:rPr lang="en-US" sz="2300" i="1">
                            <a:cs typeface="Times New Roman" panose="02020603050405020304" pitchFamily="18" charset="0"/>
                          </a:rPr>
                        </m:ctrlPr>
                      </m:sSubPr>
                      <m:e>
                        <m:r>
                          <m:rPr>
                            <m:sty m:val="p"/>
                          </m:rPr>
                          <a:rPr lang="en-US" sz="2300" i="0">
                            <a:cs typeface="Times New Roman" panose="02020603050405020304" pitchFamily="18" charset="0"/>
                          </a:rPr>
                          <m:t>T</m:t>
                        </m:r>
                      </m:e>
                      <m:sub>
                        <m:r>
                          <a:rPr lang="en-US" sz="2300" b="0" i="0" smtClean="0">
                            <a:cs typeface="Times New Roman" panose="02020603050405020304" pitchFamily="18" charset="0"/>
                          </a:rPr>
                          <m:t>3</m:t>
                        </m:r>
                      </m:sub>
                    </m:sSub>
                  </m:oMath>
                </a14:m>
                <a:r>
                  <a:rPr lang="en-US" sz="2300" dirty="0">
                    <a:cs typeface="Times New Roman" panose="02020603050405020304" pitchFamily="18" charset="0"/>
                  </a:rPr>
                  <a:t> are then taken as soon as steady state is reached. </a:t>
                </a:r>
                <a14:m>
                  <m:oMath xmlns:m="http://schemas.openxmlformats.org/officeDocument/2006/math">
                    <m:sSub>
                      <m:sSubPr>
                        <m:ctrlPr>
                          <a:rPr lang="en-US" sz="2300" i="1">
                            <a:cs typeface="Times New Roman" panose="02020603050405020304" pitchFamily="18" charset="0"/>
                          </a:rPr>
                        </m:ctrlPr>
                      </m:sSubPr>
                      <m:e>
                        <m:r>
                          <m:rPr>
                            <m:sty m:val="p"/>
                          </m:rPr>
                          <a:rPr lang="en-US" sz="2300">
                            <a:cs typeface="Times New Roman" panose="02020603050405020304" pitchFamily="18" charset="0"/>
                          </a:rPr>
                          <m:t>T</m:t>
                        </m:r>
                      </m:e>
                      <m:sub>
                        <m:r>
                          <a:rPr lang="en-US" sz="2300">
                            <a:cs typeface="Times New Roman" panose="02020603050405020304" pitchFamily="18" charset="0"/>
                          </a:rPr>
                          <m:t>1</m:t>
                        </m:r>
                      </m:sub>
                    </m:sSub>
                  </m:oMath>
                </a14:m>
                <a:r>
                  <a:rPr lang="en-US" sz="2300" dirty="0">
                    <a:cs typeface="Times New Roman" panose="02020603050405020304" pitchFamily="18" charset="0"/>
                  </a:rPr>
                  <a:t> is the temperature at the contact surface of the sample and the hot plate. </a:t>
                </a:r>
                <a14:m>
                  <m:oMath xmlns:m="http://schemas.openxmlformats.org/officeDocument/2006/math">
                    <m:sSub>
                      <m:sSubPr>
                        <m:ctrlPr>
                          <a:rPr lang="en-US" sz="2300" i="1">
                            <a:cs typeface="Times New Roman" panose="02020603050405020304" pitchFamily="18" charset="0"/>
                          </a:rPr>
                        </m:ctrlPr>
                      </m:sSubPr>
                      <m:e>
                        <m:r>
                          <m:rPr>
                            <m:sty m:val="p"/>
                          </m:rPr>
                          <a:rPr lang="en-US" sz="2300">
                            <a:cs typeface="Times New Roman" panose="02020603050405020304" pitchFamily="18" charset="0"/>
                          </a:rPr>
                          <m:t>T</m:t>
                        </m:r>
                      </m:e>
                      <m:sub>
                        <m:r>
                          <a:rPr lang="en-US" sz="2300">
                            <a:cs typeface="Times New Roman" panose="02020603050405020304" pitchFamily="18" charset="0"/>
                          </a:rPr>
                          <m:t>2</m:t>
                        </m:r>
                      </m:sub>
                    </m:sSub>
                  </m:oMath>
                </a14:m>
                <a:r>
                  <a:rPr lang="en-US" sz="2300" dirty="0">
                    <a:cs typeface="Times New Roman" panose="02020603050405020304" pitchFamily="18" charset="0"/>
                  </a:rPr>
                  <a:t> is the temperature at the contact surface between the stacked samples and </a:t>
                </a:r>
                <a14:m>
                  <m:oMath xmlns:m="http://schemas.openxmlformats.org/officeDocument/2006/math">
                    <m:sSub>
                      <m:sSubPr>
                        <m:ctrlPr>
                          <a:rPr lang="en-US" sz="2300" i="1">
                            <a:cs typeface="Times New Roman" panose="02020603050405020304" pitchFamily="18" charset="0"/>
                          </a:rPr>
                        </m:ctrlPr>
                      </m:sSubPr>
                      <m:e>
                        <m:r>
                          <m:rPr>
                            <m:sty m:val="p"/>
                          </m:rPr>
                          <a:rPr lang="en-US" sz="2300">
                            <a:cs typeface="Times New Roman" panose="02020603050405020304" pitchFamily="18" charset="0"/>
                          </a:rPr>
                          <m:t>T</m:t>
                        </m:r>
                      </m:e>
                      <m:sub>
                        <m:r>
                          <a:rPr lang="en-US" sz="2300">
                            <a:cs typeface="Times New Roman" panose="02020603050405020304" pitchFamily="18" charset="0"/>
                          </a:rPr>
                          <m:t>3</m:t>
                        </m:r>
                      </m:sub>
                    </m:sSub>
                  </m:oMath>
                </a14:m>
                <a:r>
                  <a:rPr lang="en-US" sz="2300" dirty="0">
                    <a:cs typeface="Times New Roman" panose="02020603050405020304" pitchFamily="18" charset="0"/>
                  </a:rPr>
                  <a:t> is the temperature at the exposed surface of the top sample. Finally, three other cases are performed stacking Brass C on top of the sanded surface of Brass A, Brass C on top of the sanded surface of brass B and sanded surface of Brass A in contact with sanded surface of brass B, respectively. </a:t>
                </a:r>
              </a:p>
            </p:txBody>
          </p:sp>
        </mc:Choice>
        <mc:Fallback>
          <p:sp>
            <p:nvSpPr>
              <p:cNvPr id="3" name="Content Placeholder 2">
                <a:extLst>
                  <a:ext uri="{FF2B5EF4-FFF2-40B4-BE49-F238E27FC236}">
                    <a16:creationId xmlns:a16="http://schemas.microsoft.com/office/drawing/2014/main" id="{F4A76668-ED5D-1A27-3FCE-FBE59E076B1D}"/>
                  </a:ext>
                </a:extLst>
              </p:cNvPr>
              <p:cNvSpPr>
                <a:spLocks noGrp="1" noRot="1" noChangeAspect="1" noMove="1" noResize="1" noEditPoints="1" noAdjustHandles="1" noChangeArrowheads="1" noChangeShapeType="1" noTextEdit="1"/>
              </p:cNvSpPr>
              <p:nvPr>
                <p:ph sz="half" idx="1"/>
              </p:nvPr>
            </p:nvSpPr>
            <p:spPr>
              <a:xfrm>
                <a:off x="552556" y="2126170"/>
                <a:ext cx="7180933" cy="4731830"/>
              </a:xfrm>
              <a:blipFill>
                <a:blip r:embed="rId2"/>
                <a:stretch>
                  <a:fillRect l="-1868" t="-2320" r="-4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DA6DD26-A96F-CF12-B658-CA82E1C19943}"/>
              </a:ext>
            </a:extLst>
          </p:cNvPr>
          <p:cNvSpPr>
            <a:spLocks noGrp="1"/>
          </p:cNvSpPr>
          <p:nvPr>
            <p:ph type="sldNum" sz="quarter" idx="12"/>
          </p:nvPr>
        </p:nvSpPr>
        <p:spPr/>
        <p:txBody>
          <a:bodyPr/>
          <a:lstStyle/>
          <a:p>
            <a:fld id="{3109D357-8067-4A1F-97B2-93C5160B78D9}" type="slidenum">
              <a:rPr lang="en-US" smtClean="0"/>
              <a:t>17</a:t>
            </a:fld>
            <a:endParaRPr lang="en-US"/>
          </a:p>
        </p:txBody>
      </p:sp>
      <p:pic>
        <p:nvPicPr>
          <p:cNvPr id="9" name="Content Placeholder 8" descr="A diagram of a block diagram">
            <a:extLst>
              <a:ext uri="{FF2B5EF4-FFF2-40B4-BE49-F238E27FC236}">
                <a16:creationId xmlns:a16="http://schemas.microsoft.com/office/drawing/2014/main" id="{FFAD3F91-224C-D265-53E2-14F061E941A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598929" y="2758352"/>
            <a:ext cx="3200677" cy="28272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4785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62CDF-1BE6-5EA7-9586-312CBAAEAA4D}"/>
              </a:ext>
            </a:extLst>
          </p:cNvPr>
          <p:cNvSpPr>
            <a:spLocks noGrp="1"/>
          </p:cNvSpPr>
          <p:nvPr>
            <p:ph type="title"/>
          </p:nvPr>
        </p:nvSpPr>
        <p:spPr/>
        <p:txBody>
          <a:bodyPr>
            <a:normAutofit/>
          </a:bodyPr>
          <a:lstStyle/>
          <a:p>
            <a:pPr algn="ctr"/>
            <a:r>
              <a:rPr lang="en-US" sz="4400" dirty="0">
                <a:latin typeface="+mn-lt"/>
                <a:cs typeface="Times New Roman" panose="02020603050405020304" pitchFamily="18" charset="0"/>
              </a:rPr>
              <a:t>HEAT TRANSFER INDEPENDENT STUDY</a:t>
            </a:r>
            <a:endParaRPr lang="en-US" dirty="0">
              <a:latin typeface="+mn-lt"/>
              <a:cs typeface="Times New Roman" panose="02020603050405020304" pitchFamily="18" charset="0"/>
            </a:endParaRPr>
          </a:p>
        </p:txBody>
      </p:sp>
      <p:sp>
        <p:nvSpPr>
          <p:cNvPr id="3" name="Content Placeholder 2">
            <a:extLst>
              <a:ext uri="{FF2B5EF4-FFF2-40B4-BE49-F238E27FC236}">
                <a16:creationId xmlns:a16="http://schemas.microsoft.com/office/drawing/2014/main" id="{934086B1-62EE-3801-13B0-6CCE1045693B}"/>
              </a:ext>
            </a:extLst>
          </p:cNvPr>
          <p:cNvSpPr>
            <a:spLocks noGrp="1"/>
          </p:cNvSpPr>
          <p:nvPr>
            <p:ph idx="1"/>
          </p:nvPr>
        </p:nvSpPr>
        <p:spPr/>
        <p:txBody>
          <a:bodyPr>
            <a:normAutofit/>
          </a:bodyPr>
          <a:lstStyle/>
          <a:p>
            <a:pPr marL="0" indent="0" algn="just">
              <a:buNone/>
            </a:pPr>
            <a:r>
              <a:rPr lang="en-US" b="1" dirty="0"/>
              <a:t>Results</a:t>
            </a:r>
          </a:p>
          <a:p>
            <a:pPr marL="0" indent="0" algn="just">
              <a:buNone/>
            </a:pPr>
            <a:r>
              <a:rPr lang="en-US" sz="1600" dirty="0"/>
              <a:t>The data collected during the laboratory experiment shows that as the thermal contact resistance between two surfaces increases, the heat flux conducted decreases. This suggests that heat flux is inversely proportional to the thermal contact resistance. Furthermore, the samples sanded using 150 grit size present less resistance to heat flux than the samples sanded using 120 grit size. In applications ,involving thermal contact resistance, where heat flux needs to be maximized, several options can be taken to reduce thermal surface contact resistance. Indeed, thermal contact resistance at the interface can be reduced by applying a large force normal to the interface to flatten irregularities. Alternatively, applying a non-Newtonian fluid suspension , like a paste, between the interfaces of the solids layer significantly increases the heat flux. </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B88DC19-CB5E-A20E-E5F9-0A423CE9B1FB}"/>
              </a:ext>
            </a:extLst>
          </p:cNvPr>
          <p:cNvSpPr>
            <a:spLocks noGrp="1"/>
          </p:cNvSpPr>
          <p:nvPr>
            <p:ph type="sldNum" sz="quarter" idx="12"/>
          </p:nvPr>
        </p:nvSpPr>
        <p:spPr/>
        <p:txBody>
          <a:bodyPr/>
          <a:lstStyle/>
          <a:p>
            <a:fld id="{3109D357-8067-4A1F-97B2-93C5160B78D9}" type="slidenum">
              <a:rPr lang="en-US" smtClean="0"/>
              <a:t>18</a:t>
            </a:fld>
            <a:endParaRPr lang="en-US"/>
          </a:p>
        </p:txBody>
      </p:sp>
    </p:spTree>
    <p:extLst>
      <p:ext uri="{BB962C8B-B14F-4D97-AF65-F5344CB8AC3E}">
        <p14:creationId xmlns:p14="http://schemas.microsoft.com/office/powerpoint/2010/main" val="2753841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4FD-3D12-E88F-CC92-6D30BE8C7D70}"/>
              </a:ext>
            </a:extLst>
          </p:cNvPr>
          <p:cNvSpPr>
            <a:spLocks noGrp="1"/>
          </p:cNvSpPr>
          <p:nvPr>
            <p:ph type="title"/>
          </p:nvPr>
        </p:nvSpPr>
        <p:spPr>
          <a:xfrm>
            <a:off x="0" y="136525"/>
            <a:ext cx="12086915" cy="1663223"/>
          </a:xfrm>
        </p:spPr>
        <p:txBody>
          <a:bodyPr>
            <a:normAutofit fontScale="90000"/>
          </a:bodyPr>
          <a:lstStyle/>
          <a:p>
            <a:pPr algn="ctr"/>
            <a:br>
              <a:rPr lang="en-US" sz="2700" b="1" dirty="0">
                <a:latin typeface="Times New Roman" panose="02020603050405020304" pitchFamily="18" charset="0"/>
                <a:cs typeface="Times New Roman" panose="02020603050405020304" pitchFamily="18" charset="0"/>
              </a:rPr>
            </a:br>
            <a:br>
              <a:rPr lang="en-US" sz="2700" b="1" dirty="0">
                <a:latin typeface="Times New Roman" panose="02020603050405020304" pitchFamily="18" charset="0"/>
                <a:cs typeface="Times New Roman" panose="02020603050405020304" pitchFamily="18" charset="0"/>
              </a:rPr>
            </a:br>
            <a:br>
              <a:rPr lang="en-US" sz="2700" b="1" dirty="0">
                <a:latin typeface="Times New Roman" panose="02020603050405020304" pitchFamily="18" charset="0"/>
                <a:cs typeface="Times New Roman" panose="02020603050405020304" pitchFamily="18" charset="0"/>
              </a:rPr>
            </a:br>
            <a:br>
              <a:rPr lang="en-US" sz="2700" b="1" dirty="0">
                <a:latin typeface="Times New Roman" panose="02020603050405020304" pitchFamily="18" charset="0"/>
                <a:cs typeface="Times New Roman" panose="02020603050405020304" pitchFamily="18" charset="0"/>
              </a:rPr>
            </a:br>
            <a:br>
              <a:rPr lang="en-US" sz="2700" b="1" dirty="0">
                <a:latin typeface="Times New Roman" panose="02020603050405020304" pitchFamily="18" charset="0"/>
                <a:cs typeface="Times New Roman" panose="02020603050405020304" pitchFamily="18" charset="0"/>
              </a:rPr>
            </a:br>
            <a:r>
              <a:rPr lang="en-US" sz="3100" b="1" dirty="0">
                <a:latin typeface="+mn-lt"/>
                <a:cs typeface="Times New Roman" panose="02020603050405020304" pitchFamily="18" charset="0"/>
              </a:rPr>
              <a:t>System identification, PID and Lead Compensator Design for XY stage</a:t>
            </a:r>
            <a:br>
              <a:rPr lang="en-US" sz="3600" b="1"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0EAF6368-EE5A-8522-1E96-94A2783E3249}"/>
              </a:ext>
            </a:extLst>
          </p:cNvPr>
          <p:cNvSpPr>
            <a:spLocks noGrp="1"/>
          </p:cNvSpPr>
          <p:nvPr>
            <p:ph sz="half" idx="2"/>
          </p:nvPr>
        </p:nvSpPr>
        <p:spPr>
          <a:xfrm>
            <a:off x="122034" y="1944637"/>
            <a:ext cx="5973966" cy="4776838"/>
          </a:xfrm>
        </p:spPr>
        <p:txBody>
          <a:bodyPr>
            <a:normAutofit/>
          </a:bodyPr>
          <a:lstStyle/>
          <a:p>
            <a:pPr marL="274320" lvl="1" indent="0">
              <a:buNone/>
            </a:pPr>
            <a:r>
              <a:rPr lang="en-US" sz="1600" i="0" dirty="0">
                <a:cs typeface="Times New Roman" panose="02020603050405020304" pitchFamily="18" charset="0"/>
              </a:rPr>
              <a:t>The XY stage, located in the Grainger College of Engineering Hydraulic Lab, is a two-dimensional moving platform comprising X and Y axes. Each axis is powered by a brushless motor. The Y-stage motor is linked to a gear reduction system and then a belt for motion, while the X-stage motor is connected to a gear reduction system and leadscrew for motion generation.</a:t>
            </a:r>
          </a:p>
          <a:p>
            <a:pPr marL="274320" lvl="1" indent="0" algn="just">
              <a:buNone/>
            </a:pPr>
            <a:r>
              <a:rPr lang="en-US" b="1" i="0" dirty="0">
                <a:cs typeface="Times New Roman" panose="02020603050405020304" pitchFamily="18" charset="0"/>
              </a:rPr>
              <a:t>Objective</a:t>
            </a:r>
            <a:r>
              <a:rPr lang="en-US" i="0" dirty="0">
                <a:cs typeface="Times New Roman" panose="02020603050405020304" pitchFamily="18" charset="0"/>
              </a:rPr>
              <a:t>: </a:t>
            </a:r>
            <a:r>
              <a:rPr lang="en-US" sz="1600" i="0" dirty="0">
                <a:cs typeface="Times New Roman" panose="02020603050405020304" pitchFamily="18" charset="0"/>
              </a:rPr>
              <a:t>Identify the transfer functions of XY-stage. Using these transfer functions, design a PID controller to follow a desired trajectory. Finally, design a lead controller to guarantee robustness of the moving stage. </a:t>
            </a:r>
          </a:p>
          <a:p>
            <a:pPr marL="274320" lvl="1" indent="0" algn="just">
              <a:buNone/>
            </a:pPr>
            <a:r>
              <a:rPr lang="en-US" sz="2000" b="1" i="0" dirty="0">
                <a:cs typeface="Times New Roman" panose="02020603050405020304" pitchFamily="18" charset="0"/>
              </a:rPr>
              <a:t>Module:</a:t>
            </a:r>
          </a:p>
          <a:p>
            <a:pPr lvl="1" algn="just">
              <a:buFont typeface="Arial" panose="020B0604020202020204" pitchFamily="34" charset="0"/>
              <a:buChar char="•"/>
            </a:pPr>
            <a:r>
              <a:rPr lang="en-US" sz="1600" i="0" dirty="0">
                <a:cs typeface="Times New Roman" panose="02020603050405020304" pitchFamily="18" charset="0"/>
              </a:rPr>
              <a:t>Closed-loop system identification</a:t>
            </a:r>
          </a:p>
          <a:p>
            <a:pPr lvl="1" algn="just">
              <a:buFont typeface="Arial" panose="020B0604020202020204" pitchFamily="34" charset="0"/>
              <a:buChar char="•"/>
            </a:pPr>
            <a:r>
              <a:rPr lang="en-US" sz="1600" i="0" dirty="0">
                <a:cs typeface="Times New Roman" panose="02020603050405020304" pitchFamily="18" charset="0"/>
              </a:rPr>
              <a:t>PID control with trajectory  generation</a:t>
            </a:r>
          </a:p>
          <a:p>
            <a:pPr lvl="1" algn="just">
              <a:buFont typeface="Arial" panose="020B0604020202020204" pitchFamily="34" charset="0"/>
              <a:buChar char="•"/>
            </a:pPr>
            <a:r>
              <a:rPr lang="en-US" sz="1600" i="0" dirty="0">
                <a:cs typeface="Times New Roman" panose="02020603050405020304" pitchFamily="18" charset="0"/>
              </a:rPr>
              <a:t>Lead compensator design</a:t>
            </a:r>
            <a:endParaRPr lang="en-US" sz="1600" i="0" dirty="0"/>
          </a:p>
          <a:p>
            <a:pPr marL="274320" lvl="1" indent="0">
              <a:buNone/>
            </a:pPr>
            <a:endParaRPr lang="en-US" b="1" i="0" dirty="0"/>
          </a:p>
          <a:p>
            <a:pPr marL="274320" lvl="1" indent="0">
              <a:buNone/>
            </a:pPr>
            <a:endParaRPr lang="en-US" i="0" dirty="0"/>
          </a:p>
          <a:p>
            <a:pPr marL="274320" lvl="1" indent="0">
              <a:buNone/>
            </a:pPr>
            <a:endParaRPr lang="en-US" i="0" dirty="0"/>
          </a:p>
          <a:p>
            <a:pPr marL="274320" lvl="1" indent="0">
              <a:buNone/>
            </a:pPr>
            <a:endParaRPr lang="en-US" i="0" dirty="0"/>
          </a:p>
        </p:txBody>
      </p:sp>
      <p:sp>
        <p:nvSpPr>
          <p:cNvPr id="7" name="Slide Number Placeholder 6">
            <a:extLst>
              <a:ext uri="{FF2B5EF4-FFF2-40B4-BE49-F238E27FC236}">
                <a16:creationId xmlns:a16="http://schemas.microsoft.com/office/drawing/2014/main" id="{12E939BA-EAD2-0A0B-D757-C83190CBDC23}"/>
              </a:ext>
            </a:extLst>
          </p:cNvPr>
          <p:cNvSpPr>
            <a:spLocks noGrp="1"/>
          </p:cNvSpPr>
          <p:nvPr>
            <p:ph type="sldNum" sz="quarter" idx="12"/>
          </p:nvPr>
        </p:nvSpPr>
        <p:spPr/>
        <p:txBody>
          <a:bodyPr/>
          <a:lstStyle/>
          <a:p>
            <a:fld id="{3109D357-8067-4A1F-97B2-93C5160B78D9}" type="slidenum">
              <a:rPr lang="en-US" smtClean="0"/>
              <a:t>19</a:t>
            </a:fld>
            <a:endParaRPr lang="en-US"/>
          </a:p>
        </p:txBody>
      </p:sp>
      <p:pic>
        <p:nvPicPr>
          <p:cNvPr id="6" name="Content Placeholder 5" descr="A machine with two screws&#10;&#10;Description automatically generated">
            <a:extLst>
              <a:ext uri="{FF2B5EF4-FFF2-40B4-BE49-F238E27FC236}">
                <a16:creationId xmlns:a16="http://schemas.microsoft.com/office/drawing/2014/main" id="{1D5055D3-76B0-1836-D506-3B031FCDF0C4}"/>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997908" y="2784807"/>
            <a:ext cx="4621640" cy="3096498"/>
          </a:xfrm>
        </p:spPr>
      </p:pic>
    </p:spTree>
    <p:extLst>
      <p:ext uri="{BB962C8B-B14F-4D97-AF65-F5344CB8AC3E}">
        <p14:creationId xmlns:p14="http://schemas.microsoft.com/office/powerpoint/2010/main" val="1680174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78A78-14BF-A874-1E88-F4025A1ADCBB}"/>
              </a:ext>
            </a:extLst>
          </p:cNvPr>
          <p:cNvSpPr>
            <a:spLocks noGrp="1"/>
          </p:cNvSpPr>
          <p:nvPr>
            <p:ph type="title"/>
          </p:nvPr>
        </p:nvSpPr>
        <p:spPr/>
        <p:txBody>
          <a:bodyPr/>
          <a:lstStyle/>
          <a:p>
            <a:pPr algn="ctr"/>
            <a:r>
              <a:rPr lang="en-US" dirty="0">
                <a:latin typeface="+mn-lt"/>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786420D0-3AE8-328B-BB86-BF5E66F0E316}"/>
              </a:ext>
            </a:extLst>
          </p:cNvPr>
          <p:cNvSpPr>
            <a:spLocks noGrp="1"/>
          </p:cNvSpPr>
          <p:nvPr>
            <p:ph idx="1"/>
          </p:nvPr>
        </p:nvSpPr>
        <p:spPr>
          <a:xfrm>
            <a:off x="838200" y="2061469"/>
            <a:ext cx="10929730" cy="4211541"/>
          </a:xfrm>
        </p:spPr>
        <p:txBody>
          <a:bodyPr>
            <a:normAutofit fontScale="85000" lnSpcReduction="10000"/>
          </a:bodyPr>
          <a:lstStyle/>
          <a:p>
            <a:pPr marL="0" indent="0">
              <a:buNone/>
            </a:pPr>
            <a:r>
              <a:rPr lang="en-US" b="1" dirty="0"/>
              <a:t> </a:t>
            </a:r>
            <a:r>
              <a:rPr lang="en-US" b="1" dirty="0">
                <a:cs typeface="Times New Roman" panose="02020603050405020304" pitchFamily="18" charset="0"/>
              </a:rPr>
              <a:t>TITLE                                                                                                                       SLIDER NUMBER</a:t>
            </a:r>
          </a:p>
          <a:p>
            <a:pPr marL="0" indent="0">
              <a:buNone/>
            </a:pPr>
            <a:endParaRPr lang="en-US" b="1" dirty="0">
              <a:cs typeface="Times New Roman" panose="02020603050405020304" pitchFamily="18" charset="0"/>
            </a:endParaRPr>
          </a:p>
          <a:p>
            <a:pPr marL="0" indent="0">
              <a:buNone/>
            </a:pPr>
            <a:r>
              <a:rPr lang="en-US" b="1" dirty="0">
                <a:cs typeface="Times New Roman" panose="02020603050405020304" pitchFamily="18" charset="0"/>
              </a:rPr>
              <a:t>  Introduction and About me                                                                                               3</a:t>
            </a:r>
          </a:p>
          <a:p>
            <a:pPr marL="0" indent="0">
              <a:buNone/>
            </a:pPr>
            <a:endParaRPr lang="en-US" b="1" dirty="0">
              <a:cs typeface="Times New Roman" panose="02020603050405020304" pitchFamily="18" charset="0"/>
            </a:endParaRPr>
          </a:p>
          <a:p>
            <a:pPr marL="0" indent="0">
              <a:buNone/>
            </a:pPr>
            <a:r>
              <a:rPr lang="en-US" b="1" dirty="0">
                <a:cs typeface="Times New Roman" panose="02020603050405020304" pitchFamily="18" charset="0"/>
              </a:rPr>
              <a:t>  Skateboard braking system                                                                                                 4-8</a:t>
            </a:r>
          </a:p>
          <a:p>
            <a:pPr marL="0" indent="0">
              <a:buNone/>
            </a:pPr>
            <a:endParaRPr lang="en-US" b="1" dirty="0">
              <a:cs typeface="Times New Roman" panose="02020603050405020304" pitchFamily="18" charset="0"/>
            </a:endParaRPr>
          </a:p>
          <a:p>
            <a:pPr marL="0" indent="0">
              <a:buNone/>
            </a:pPr>
            <a:r>
              <a:rPr lang="en-US" b="1" dirty="0">
                <a:cs typeface="Times New Roman" panose="02020603050405020304" pitchFamily="18" charset="0"/>
              </a:rPr>
              <a:t>  Automated Chopper                                                                                                           9-14</a:t>
            </a:r>
          </a:p>
          <a:p>
            <a:pPr marL="0" indent="0">
              <a:buNone/>
            </a:pPr>
            <a:endParaRPr lang="en-US" b="1" dirty="0">
              <a:cs typeface="Times New Roman" panose="02020603050405020304" pitchFamily="18" charset="0"/>
            </a:endParaRPr>
          </a:p>
          <a:p>
            <a:pPr marL="0" indent="0">
              <a:buNone/>
            </a:pPr>
            <a:r>
              <a:rPr lang="en-US" b="1" dirty="0">
                <a:cs typeface="Times New Roman" panose="02020603050405020304" pitchFamily="18" charset="0"/>
              </a:rPr>
              <a:t>  Heat Transfer Independent Study                                                                                     15-18</a:t>
            </a:r>
          </a:p>
          <a:p>
            <a:pPr marL="0" indent="0">
              <a:buNone/>
            </a:pPr>
            <a:endParaRPr lang="en-US" b="1" dirty="0">
              <a:cs typeface="Times New Roman" panose="02020603050405020304" pitchFamily="18" charset="0"/>
            </a:endParaRPr>
          </a:p>
          <a:p>
            <a:pPr marL="0" indent="0">
              <a:buNone/>
            </a:pPr>
            <a:r>
              <a:rPr lang="en-US" b="1" dirty="0">
                <a:cs typeface="Times New Roman" panose="02020603050405020304" pitchFamily="18" charset="0"/>
              </a:rPr>
              <a:t>  System identification, PID and Lead Compensator Design for XY stage                         19-26</a:t>
            </a:r>
          </a:p>
          <a:p>
            <a:pPr marL="0" indent="0">
              <a:buNone/>
            </a:pPr>
            <a:endParaRPr lang="en-US"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9D74AEC-D7BE-7167-A436-34A154D3E21B}"/>
              </a:ext>
            </a:extLst>
          </p:cNvPr>
          <p:cNvSpPr>
            <a:spLocks noGrp="1"/>
          </p:cNvSpPr>
          <p:nvPr>
            <p:ph type="sldNum" sz="quarter" idx="12"/>
          </p:nvPr>
        </p:nvSpPr>
        <p:spPr/>
        <p:txBody>
          <a:bodyPr/>
          <a:lstStyle/>
          <a:p>
            <a:fld id="{3109D357-8067-4A1F-97B2-93C5160B78D9}" type="slidenum">
              <a:rPr lang="en-US" smtClean="0"/>
              <a:t>2</a:t>
            </a:fld>
            <a:endParaRPr lang="en-US"/>
          </a:p>
        </p:txBody>
      </p:sp>
    </p:spTree>
    <p:extLst>
      <p:ext uri="{BB962C8B-B14F-4D97-AF65-F5344CB8AC3E}">
        <p14:creationId xmlns:p14="http://schemas.microsoft.com/office/powerpoint/2010/main" val="3294117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F49BD-478C-A223-012F-5DF0CC7F275D}"/>
              </a:ext>
            </a:extLst>
          </p:cNvPr>
          <p:cNvSpPr>
            <a:spLocks noGrp="1"/>
          </p:cNvSpPr>
          <p:nvPr>
            <p:ph type="title"/>
          </p:nvPr>
        </p:nvSpPr>
        <p:spPr/>
        <p:txBody>
          <a:bodyPr>
            <a:normAutofit/>
          </a:bodyPr>
          <a:lstStyle/>
          <a:p>
            <a:pPr algn="ctr"/>
            <a:r>
              <a:rPr lang="en-US" sz="2800" b="1" dirty="0">
                <a:latin typeface="+mn-lt"/>
                <a:cs typeface="Times New Roman" panose="02020603050405020304" pitchFamily="18" charset="0"/>
              </a:rPr>
              <a:t>System identification, PID and Lead Compensator Design for XY stage</a:t>
            </a:r>
            <a:endParaRPr lang="en-US" sz="2800" dirty="0">
              <a:latin typeface="+mn-lt"/>
              <a:cs typeface="Times New Roman" panose="02020603050405020304" pitchFamily="18" charset="0"/>
            </a:endParaRPr>
          </a:p>
        </p:txBody>
      </p:sp>
      <p:pic>
        <p:nvPicPr>
          <p:cNvPr id="8" name="Content Placeholder 7" descr="A graph of a graph&#10;&#10;Description automatically generated">
            <a:extLst>
              <a:ext uri="{FF2B5EF4-FFF2-40B4-BE49-F238E27FC236}">
                <a16:creationId xmlns:a16="http://schemas.microsoft.com/office/drawing/2014/main" id="{729C5D33-7965-29BE-6A22-D5FC217CF4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20415" y="2164556"/>
            <a:ext cx="4503810" cy="3589331"/>
          </a:xfrm>
          <a:prstGeom prst="rect">
            <a:avLst/>
          </a:prstGeom>
          <a:ln>
            <a:noFill/>
          </a:ln>
          <a:effectLst>
            <a:outerShdw blurRad="292100" dist="139700" dir="2700000" algn="tl" rotWithShape="0">
              <a:srgbClr val="333333">
                <a:alpha val="65000"/>
              </a:srgbClr>
            </a:outerShdw>
          </a:effectLst>
        </p:spPr>
      </p:pic>
      <p:sp>
        <p:nvSpPr>
          <p:cNvPr id="7" name="Slide Number Placeholder 6">
            <a:extLst>
              <a:ext uri="{FF2B5EF4-FFF2-40B4-BE49-F238E27FC236}">
                <a16:creationId xmlns:a16="http://schemas.microsoft.com/office/drawing/2014/main" id="{3C3941C4-134A-6E5A-B624-0B96747A5939}"/>
              </a:ext>
            </a:extLst>
          </p:cNvPr>
          <p:cNvSpPr>
            <a:spLocks noGrp="1"/>
          </p:cNvSpPr>
          <p:nvPr>
            <p:ph type="sldNum" sz="quarter" idx="12"/>
          </p:nvPr>
        </p:nvSpPr>
        <p:spPr/>
        <p:txBody>
          <a:bodyPr/>
          <a:lstStyle/>
          <a:p>
            <a:fld id="{3109D357-8067-4A1F-97B2-93C5160B78D9}" type="slidenum">
              <a:rPr lang="en-US" smtClean="0"/>
              <a:t>20</a:t>
            </a:fld>
            <a:endParaRPr lang="en-US"/>
          </a:p>
        </p:txBody>
      </p:sp>
      <p:sp>
        <p:nvSpPr>
          <p:cNvPr id="3" name="Text Placeholder 2">
            <a:extLst>
              <a:ext uri="{FF2B5EF4-FFF2-40B4-BE49-F238E27FC236}">
                <a16:creationId xmlns:a16="http://schemas.microsoft.com/office/drawing/2014/main" id="{8571AE49-AE1E-B9D6-9695-D9A0CCCECBCB}"/>
              </a:ext>
            </a:extLst>
          </p:cNvPr>
          <p:cNvSpPr>
            <a:spLocks noGrp="1"/>
          </p:cNvSpPr>
          <p:nvPr>
            <p:ph type="body" idx="4294967295"/>
          </p:nvPr>
        </p:nvSpPr>
        <p:spPr>
          <a:xfrm>
            <a:off x="0" y="1824038"/>
            <a:ext cx="4997450" cy="681037"/>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mc:Choice xmlns:a14="http://schemas.microsoft.com/office/drawing/2010/main" Requires="a14">
          <p:sp>
            <p:nvSpPr>
              <p:cNvPr id="12" name="Text Placeholder 11">
                <a:extLst>
                  <a:ext uri="{FF2B5EF4-FFF2-40B4-BE49-F238E27FC236}">
                    <a16:creationId xmlns:a16="http://schemas.microsoft.com/office/drawing/2014/main" id="{46B87D2A-9D5D-0062-6532-8327015943F5}"/>
                  </a:ext>
                </a:extLst>
              </p:cNvPr>
              <p:cNvSpPr>
                <a:spLocks noGrp="1"/>
              </p:cNvSpPr>
              <p:nvPr>
                <p:ph type="body" sz="quarter" idx="4294967295"/>
              </p:nvPr>
            </p:nvSpPr>
            <p:spPr>
              <a:xfrm>
                <a:off x="0" y="1898650"/>
                <a:ext cx="7126288" cy="4908550"/>
              </a:xfrm>
            </p:spPr>
            <p:txBody>
              <a:bodyPr>
                <a:normAutofit fontScale="85000" lnSpcReduction="20000"/>
              </a:bodyPr>
              <a:lstStyle/>
              <a:p>
                <a:pPr marL="0" indent="0">
                  <a:buNone/>
                </a:pPr>
                <a:r>
                  <a:rPr lang="en-US" sz="2000" dirty="0">
                    <a:cs typeface="Times New Roman" panose="02020603050405020304" pitchFamily="18" charset="0"/>
                  </a:rPr>
                  <a:t>Closed-Loop System Identification</a:t>
                </a:r>
              </a:p>
              <a:p>
                <a:pPr marL="0" indent="0" algn="just">
                  <a:lnSpc>
                    <a:spcPct val="120000"/>
                  </a:lnSpc>
                  <a:buNone/>
                </a:pPr>
                <a:r>
                  <a:rPr lang="en-US" sz="1600" b="0" dirty="0">
                    <a:cs typeface="Times New Roman" panose="02020603050405020304" pitchFamily="18" charset="0"/>
                  </a:rPr>
                  <a:t>For the identification of the XY stage, each plant transfer function </a:t>
                </a:r>
                <a:r>
                  <a:rPr lang="en-US" sz="1600" dirty="0">
                    <a:cs typeface="Times New Roman" panose="02020603050405020304" pitchFamily="18" charset="0"/>
                  </a:rPr>
                  <a:t>takes</a:t>
                </a:r>
                <a:r>
                  <a:rPr lang="en-US" sz="1600" b="0" dirty="0">
                    <a:cs typeface="Times New Roman" panose="02020603050405020304" pitchFamily="18" charset="0"/>
                  </a:rPr>
                  <a:t> the form </a:t>
                </a:r>
                <a14:m>
                  <m:oMath xmlns:m="http://schemas.openxmlformats.org/officeDocument/2006/math">
                    <m:f>
                      <m:fPr>
                        <m:ctrlPr>
                          <a:rPr lang="en-US" sz="1600" b="0" i="1" smtClean="0">
                            <a:cs typeface="Times New Roman" panose="02020603050405020304" pitchFamily="18" charset="0"/>
                          </a:rPr>
                        </m:ctrlPr>
                      </m:fPr>
                      <m:num>
                        <m:sSub>
                          <m:sSubPr>
                            <m:ctrlPr>
                              <a:rPr lang="en-US" sz="1600" b="0" i="1" smtClean="0">
                                <a:cs typeface="Times New Roman" panose="02020603050405020304" pitchFamily="18" charset="0"/>
                              </a:rPr>
                            </m:ctrlPr>
                          </m:sSubPr>
                          <m:e>
                            <m:r>
                              <a:rPr lang="en-US" sz="1600" b="0" i="1" smtClean="0">
                                <a:cs typeface="Times New Roman" panose="02020603050405020304" pitchFamily="18" charset="0"/>
                              </a:rPr>
                              <m:t>𝐾</m:t>
                            </m:r>
                          </m:e>
                          <m:sub>
                            <m:r>
                              <a:rPr lang="en-US" sz="1600" b="0" i="1" smtClean="0">
                                <a:cs typeface="Times New Roman" panose="02020603050405020304" pitchFamily="18" charset="0"/>
                              </a:rPr>
                              <m:t>𝑠𝑦𝑠</m:t>
                            </m:r>
                          </m:sub>
                        </m:sSub>
                      </m:num>
                      <m:den>
                        <m:r>
                          <a:rPr lang="en-US" sz="1600" b="0" i="1" smtClean="0">
                            <a:cs typeface="Times New Roman" panose="02020603050405020304" pitchFamily="18" charset="0"/>
                          </a:rPr>
                          <m:t>𝑠</m:t>
                        </m:r>
                        <m:r>
                          <a:rPr lang="en-US" sz="1600" b="0" i="1" smtClean="0">
                            <a:cs typeface="Times New Roman" panose="02020603050405020304" pitchFamily="18" charset="0"/>
                          </a:rPr>
                          <m:t>∗(</m:t>
                        </m:r>
                        <m:sSub>
                          <m:sSubPr>
                            <m:ctrlPr>
                              <a:rPr lang="en-US" sz="1600" b="0" i="1" smtClean="0">
                                <a:cs typeface="Times New Roman" panose="02020603050405020304" pitchFamily="18" charset="0"/>
                              </a:rPr>
                            </m:ctrlPr>
                          </m:sSubPr>
                          <m:e>
                            <m:r>
                              <a:rPr lang="en-US" sz="1600" b="0" i="1" smtClean="0">
                                <a:cs typeface="Times New Roman" panose="02020603050405020304" pitchFamily="18" charset="0"/>
                              </a:rPr>
                              <m:t>𝛕</m:t>
                            </m:r>
                          </m:e>
                          <m:sub>
                            <m:r>
                              <a:rPr lang="en-US" sz="1600" b="0" i="1" smtClean="0">
                                <a:cs typeface="Times New Roman" panose="02020603050405020304" pitchFamily="18" charset="0"/>
                              </a:rPr>
                              <m:t>𝑠𝑦𝑠</m:t>
                            </m:r>
                          </m:sub>
                        </m:sSub>
                        <m:r>
                          <a:rPr lang="en-US" sz="1600" b="0" i="1" smtClean="0">
                            <a:cs typeface="Times New Roman" panose="02020603050405020304" pitchFamily="18" charset="0"/>
                          </a:rPr>
                          <m:t>∗</m:t>
                        </m:r>
                        <m:r>
                          <a:rPr lang="en-US" sz="1600" b="0" i="1" smtClean="0">
                            <a:cs typeface="Times New Roman" panose="02020603050405020304" pitchFamily="18" charset="0"/>
                          </a:rPr>
                          <m:t>𝑠</m:t>
                        </m:r>
                        <m:r>
                          <a:rPr lang="en-US" sz="1600" b="0" i="1" smtClean="0">
                            <a:cs typeface="Times New Roman" panose="02020603050405020304" pitchFamily="18" charset="0"/>
                          </a:rPr>
                          <m:t>+1)</m:t>
                        </m:r>
                      </m:den>
                    </m:f>
                  </m:oMath>
                </a14:m>
                <a:r>
                  <a:rPr lang="en-US" sz="1600" b="0" dirty="0">
                    <a:cs typeface="Times New Roman" panose="02020603050405020304" pitchFamily="18" charset="0"/>
                  </a:rPr>
                  <a:t>.  Considering this transfer function, it is </a:t>
                </a:r>
                <a:r>
                  <a:rPr lang="en-US" sz="1600" dirty="0">
                    <a:cs typeface="Times New Roman" panose="02020603050405020304" pitchFamily="18" charset="0"/>
                  </a:rPr>
                  <a:t>evident</a:t>
                </a:r>
                <a:r>
                  <a:rPr lang="en-US" sz="1600" b="0" dirty="0">
                    <a:cs typeface="Times New Roman" panose="02020603050405020304" pitchFamily="18" charset="0"/>
                  </a:rPr>
                  <a:t> that an open-loop is not </a:t>
                </a:r>
                <a:r>
                  <a:rPr lang="en-US" sz="1600" dirty="0">
                    <a:cs typeface="Times New Roman" panose="02020603050405020304" pitchFamily="18" charset="0"/>
                  </a:rPr>
                  <a:t>useful for</a:t>
                </a:r>
                <a:r>
                  <a:rPr lang="en-US" sz="1600" b="0" dirty="0">
                    <a:cs typeface="Times New Roman" panose="02020603050405020304" pitchFamily="18" charset="0"/>
                  </a:rPr>
                  <a:t> identifying the system</a:t>
                </a:r>
                <a:r>
                  <a:rPr lang="en-US" sz="1600" dirty="0">
                    <a:cs typeface="Times New Roman" panose="02020603050405020304" pitchFamily="18" charset="0"/>
                  </a:rPr>
                  <a:t>, as i</a:t>
                </a:r>
                <a:r>
                  <a:rPr lang="en-US" sz="1600" b="0" dirty="0">
                    <a:cs typeface="Times New Roman" panose="02020603050405020304" pitchFamily="18" charset="0"/>
                  </a:rPr>
                  <a:t>t only allows the stage to move until the it reaches its limit. On the </a:t>
                </a:r>
                <a:r>
                  <a:rPr lang="en-US" sz="1600" dirty="0">
                    <a:cs typeface="Times New Roman" panose="02020603050405020304" pitchFamily="18" charset="0"/>
                  </a:rPr>
                  <a:t>contrary</a:t>
                </a:r>
                <a:r>
                  <a:rPr lang="en-US" sz="1600" b="0" dirty="0">
                    <a:cs typeface="Times New Roman" panose="02020603050405020304" pitchFamily="18" charset="0"/>
                  </a:rPr>
                  <a:t>, closing the loop with a proportional gain </a:t>
                </a:r>
                <a14:m>
                  <m:oMath xmlns:m="http://schemas.openxmlformats.org/officeDocument/2006/math">
                    <m:sSub>
                      <m:sSubPr>
                        <m:ctrlPr>
                          <a:rPr lang="en-US" sz="1600" b="0" i="1">
                            <a:cs typeface="Times New Roman" panose="02020603050405020304" pitchFamily="18" charset="0"/>
                          </a:rPr>
                        </m:ctrlPr>
                      </m:sSubPr>
                      <m:e>
                        <m:r>
                          <a:rPr lang="en-US" sz="1600" b="0" i="1">
                            <a:cs typeface="Times New Roman" panose="02020603050405020304" pitchFamily="18" charset="0"/>
                          </a:rPr>
                          <m:t>𝐾</m:t>
                        </m:r>
                      </m:e>
                      <m:sub>
                        <m:r>
                          <a:rPr lang="en-US" sz="1600" b="0" i="1">
                            <a:cs typeface="Times New Roman" panose="02020603050405020304" pitchFamily="18" charset="0"/>
                          </a:rPr>
                          <m:t>𝑝</m:t>
                        </m:r>
                      </m:sub>
                    </m:sSub>
                  </m:oMath>
                </a14:m>
                <a:r>
                  <a:rPr lang="en-US" sz="2000" b="0" dirty="0"/>
                  <a:t> </a:t>
                </a:r>
                <a:r>
                  <a:rPr lang="en-US" sz="1600" b="0" dirty="0">
                    <a:cs typeface="Times New Roman" panose="02020603050405020304" pitchFamily="18" charset="0"/>
                  </a:rPr>
                  <a:t>not only </a:t>
                </a:r>
                <a:r>
                  <a:rPr lang="en-US" sz="1600" dirty="0">
                    <a:cs typeface="Times New Roman" panose="02020603050405020304" pitchFamily="18" charset="0"/>
                  </a:rPr>
                  <a:t>enables</a:t>
                </a:r>
                <a:r>
                  <a:rPr lang="en-US" sz="1600" b="0" dirty="0">
                    <a:cs typeface="Times New Roman" panose="02020603050405020304" pitchFamily="18" charset="0"/>
                  </a:rPr>
                  <a:t> the stage to move within its limit ,but also yields a second order transfer function of the form  </a:t>
                </a:r>
                <a14:m>
                  <m:oMath xmlns:m="http://schemas.openxmlformats.org/officeDocument/2006/math">
                    <m:f>
                      <m:fPr>
                        <m:ctrlPr>
                          <a:rPr lang="en-US" sz="1600" b="0" i="1" smtClean="0">
                            <a:cs typeface="Times New Roman" panose="02020603050405020304" pitchFamily="18" charset="0"/>
                          </a:rPr>
                        </m:ctrlPr>
                      </m:fPr>
                      <m:num>
                        <m:sSubSup>
                          <m:sSubSupPr>
                            <m:ctrlPr>
                              <a:rPr lang="en-US" sz="1600" b="0" i="1" smtClean="0">
                                <a:cs typeface="Times New Roman" panose="02020603050405020304" pitchFamily="18" charset="0"/>
                              </a:rPr>
                            </m:ctrlPr>
                          </m:sSubSupPr>
                          <m:e>
                            <m:r>
                              <a:rPr lang="en-US" sz="1600" b="0" i="1" smtClean="0">
                                <a:cs typeface="Times New Roman" panose="02020603050405020304" pitchFamily="18" charset="0"/>
                              </a:rPr>
                              <m:t>𝑤</m:t>
                            </m:r>
                          </m:e>
                          <m:sub>
                            <m:r>
                              <a:rPr lang="en-US" sz="1600" b="0" i="1" smtClean="0">
                                <a:cs typeface="Times New Roman" panose="02020603050405020304" pitchFamily="18" charset="0"/>
                              </a:rPr>
                              <m:t>𝑛</m:t>
                            </m:r>
                          </m:sub>
                          <m:sup>
                            <m:r>
                              <a:rPr lang="en-US" sz="1600" b="0" i="1" smtClean="0">
                                <a:cs typeface="Times New Roman" panose="02020603050405020304" pitchFamily="18" charset="0"/>
                              </a:rPr>
                              <m:t>2</m:t>
                            </m:r>
                          </m:sup>
                        </m:sSubSup>
                      </m:num>
                      <m:den>
                        <m:sSup>
                          <m:sSupPr>
                            <m:ctrlPr>
                              <a:rPr lang="en-US" sz="1600" b="0" i="1" smtClean="0">
                                <a:cs typeface="Times New Roman" panose="02020603050405020304" pitchFamily="18" charset="0"/>
                              </a:rPr>
                            </m:ctrlPr>
                          </m:sSupPr>
                          <m:e>
                            <m:r>
                              <a:rPr lang="en-US" sz="1600" b="0" i="1" smtClean="0">
                                <a:cs typeface="Times New Roman" panose="02020603050405020304" pitchFamily="18" charset="0"/>
                              </a:rPr>
                              <m:t>𝑠</m:t>
                            </m:r>
                          </m:e>
                          <m:sup>
                            <m:r>
                              <a:rPr lang="en-US" sz="1600" b="0" i="1" smtClean="0">
                                <a:cs typeface="Times New Roman" panose="02020603050405020304" pitchFamily="18" charset="0"/>
                              </a:rPr>
                              <m:t>2</m:t>
                            </m:r>
                          </m:sup>
                        </m:sSup>
                        <m:r>
                          <a:rPr lang="en-US" sz="1600" b="0" i="1" smtClean="0">
                            <a:cs typeface="Times New Roman" panose="02020603050405020304" pitchFamily="18" charset="0"/>
                          </a:rPr>
                          <m:t>+2</m:t>
                        </m:r>
                        <m:r>
                          <a:rPr lang="en-US" sz="1600" b="0" i="1" smtClean="0">
                            <a:cs typeface="Times New Roman" panose="02020603050405020304" pitchFamily="18" charset="0"/>
                          </a:rPr>
                          <m:t>𝜁</m:t>
                        </m:r>
                        <m:sSub>
                          <m:sSubPr>
                            <m:ctrlPr>
                              <a:rPr lang="en-US" sz="1600" b="0" i="1" smtClean="0">
                                <a:cs typeface="Times New Roman" panose="02020603050405020304" pitchFamily="18" charset="0"/>
                              </a:rPr>
                            </m:ctrlPr>
                          </m:sSubPr>
                          <m:e>
                            <m:r>
                              <a:rPr lang="en-US" sz="1600" b="0" i="1" smtClean="0">
                                <a:cs typeface="Times New Roman" panose="02020603050405020304" pitchFamily="18" charset="0"/>
                              </a:rPr>
                              <m:t>𝑤</m:t>
                            </m:r>
                          </m:e>
                          <m:sub>
                            <m:r>
                              <a:rPr lang="en-US" sz="1600" b="0" i="1" smtClean="0">
                                <a:cs typeface="Times New Roman" panose="02020603050405020304" pitchFamily="18" charset="0"/>
                              </a:rPr>
                              <m:t>𝑛</m:t>
                            </m:r>
                          </m:sub>
                        </m:sSub>
                        <m:r>
                          <a:rPr lang="en-US" sz="1600" b="0" i="1" smtClean="0">
                            <a:cs typeface="Times New Roman" panose="02020603050405020304" pitchFamily="18" charset="0"/>
                          </a:rPr>
                          <m:t>𝑠</m:t>
                        </m:r>
                        <m:r>
                          <a:rPr lang="en-US" sz="1600" b="0" i="1" smtClean="0">
                            <a:cs typeface="Times New Roman" panose="02020603050405020304" pitchFamily="18" charset="0"/>
                          </a:rPr>
                          <m:t>+</m:t>
                        </m:r>
                        <m:sSubSup>
                          <m:sSubSupPr>
                            <m:ctrlPr>
                              <a:rPr lang="en-US" sz="1600" b="0" i="1">
                                <a:cs typeface="Times New Roman" panose="02020603050405020304" pitchFamily="18" charset="0"/>
                              </a:rPr>
                            </m:ctrlPr>
                          </m:sSubSupPr>
                          <m:e>
                            <m:r>
                              <a:rPr lang="en-US" sz="1600" b="0" i="1">
                                <a:cs typeface="Times New Roman" panose="02020603050405020304" pitchFamily="18" charset="0"/>
                              </a:rPr>
                              <m:t>𝑤</m:t>
                            </m:r>
                          </m:e>
                          <m:sub>
                            <m:r>
                              <a:rPr lang="en-US" sz="1600" b="0" i="1">
                                <a:cs typeface="Times New Roman" panose="02020603050405020304" pitchFamily="18" charset="0"/>
                              </a:rPr>
                              <m:t>𝑛</m:t>
                            </m:r>
                          </m:sub>
                          <m:sup>
                            <m:r>
                              <a:rPr lang="en-US" sz="1600" b="0" i="1">
                                <a:cs typeface="Times New Roman" panose="02020603050405020304" pitchFamily="18" charset="0"/>
                              </a:rPr>
                              <m:t>2</m:t>
                            </m:r>
                          </m:sup>
                        </m:sSubSup>
                      </m:den>
                    </m:f>
                    <m:r>
                      <a:rPr lang="en-US" sz="1600" b="0" i="0" smtClean="0">
                        <a:cs typeface="Times New Roman" panose="02020603050405020304" pitchFamily="18" charset="0"/>
                      </a:rPr>
                      <m:t> </m:t>
                    </m:r>
                  </m:oMath>
                </a14:m>
                <a:r>
                  <a:rPr lang="en-US" sz="1600" b="0" dirty="0">
                    <a:cs typeface="Times New Roman" panose="02020603050405020304" pitchFamily="18" charset="0"/>
                  </a:rPr>
                  <a:t>that can be </a:t>
                </a:r>
                <a:r>
                  <a:rPr lang="en-US" sz="1600" dirty="0">
                    <a:cs typeface="Times New Roman" panose="02020603050405020304" pitchFamily="18" charset="0"/>
                  </a:rPr>
                  <a:t>employed </a:t>
                </a:r>
                <a:r>
                  <a:rPr lang="en-US" sz="1600" b="0" dirty="0">
                    <a:cs typeface="Times New Roman" panose="02020603050405020304" pitchFamily="18" charset="0"/>
                  </a:rPr>
                  <a:t>to identify the plant  transfer function. </a:t>
                </a:r>
              </a:p>
              <a:p>
                <a:pPr marL="0" indent="0" algn="just">
                  <a:lnSpc>
                    <a:spcPct val="120000"/>
                  </a:lnSpc>
                  <a:buNone/>
                </a:pPr>
                <a:r>
                  <a:rPr lang="en-US" sz="1600" b="0" dirty="0">
                    <a:cs typeface="Times New Roman" panose="02020603050405020304" pitchFamily="18" charset="0"/>
                  </a:rPr>
                  <a:t>Hence, using MATLAB Simulink, the closed-loop unity feedback system is constructed for each axis of the stage. The physical plant is stimulated using a signal block generator with a 5 mm amplitude square wave at a frequency of 0.25 Hz. </a:t>
                </a:r>
              </a:p>
              <a:p>
                <a:pPr marL="0" indent="0" algn="just">
                  <a:lnSpc>
                    <a:spcPct val="120000"/>
                  </a:lnSpc>
                  <a:buNone/>
                </a:pPr>
                <a:r>
                  <a:rPr lang="en-US" sz="1600" b="0" dirty="0">
                    <a:cs typeface="Times New Roman" panose="02020603050405020304" pitchFamily="18" charset="0"/>
                  </a:rPr>
                  <a:t>The lower right picture shows the ramp response plot of the physical plant over several periods. From the response of the system over one period, the natural frequency and the damping ratio of the closed system is determined. Based on the value of these two parameter, the X and Y stage transfer functions are respectively identified as follows:</a:t>
                </a:r>
              </a:p>
              <a:p>
                <a:pPr marL="0" indent="0" algn="just">
                  <a:buNone/>
                </a:pPr>
                <a:r>
                  <a:rPr lang="en-US" sz="1600" b="0" dirty="0">
                    <a:cs typeface="Times New Roman" panose="02020603050405020304" pitchFamily="18" charset="0"/>
                  </a:rPr>
                  <a:t>                                                          </a:t>
                </a:r>
                <a14:m>
                  <m:oMath xmlns:m="http://schemas.openxmlformats.org/officeDocument/2006/math">
                    <m:sSub>
                      <m:sSubPr>
                        <m:ctrlPr>
                          <a:rPr lang="en-US" sz="1600" b="0" i="1" smtClean="0">
                            <a:cs typeface="Times New Roman" panose="02020603050405020304" pitchFamily="18" charset="0"/>
                          </a:rPr>
                        </m:ctrlPr>
                      </m:sSubPr>
                      <m:e>
                        <m:r>
                          <a:rPr lang="en-US" sz="1600" b="0" i="1" smtClean="0">
                            <a:cs typeface="Times New Roman" panose="02020603050405020304" pitchFamily="18" charset="0"/>
                          </a:rPr>
                          <m:t>𝐺</m:t>
                        </m:r>
                      </m:e>
                      <m:sub>
                        <m:r>
                          <a:rPr lang="en-US" sz="1600" b="0" i="1" smtClean="0">
                            <a:cs typeface="Times New Roman" panose="02020603050405020304" pitchFamily="18" charset="0"/>
                          </a:rPr>
                          <m:t>𝑥</m:t>
                        </m:r>
                      </m:sub>
                    </m:sSub>
                    <m:r>
                      <a:rPr lang="en-US" sz="1600" b="0" i="1" smtClean="0">
                        <a:cs typeface="Times New Roman" panose="02020603050405020304" pitchFamily="18" charset="0"/>
                      </a:rPr>
                      <m:t>=</m:t>
                    </m:r>
                    <m:f>
                      <m:fPr>
                        <m:ctrlPr>
                          <a:rPr lang="en-US" sz="1600" b="0" i="1" smtClean="0">
                            <a:cs typeface="Times New Roman" panose="02020603050405020304" pitchFamily="18" charset="0"/>
                          </a:rPr>
                        </m:ctrlPr>
                      </m:fPr>
                      <m:num>
                        <m:r>
                          <a:rPr lang="en-US" sz="1600" b="0" i="1" smtClean="0">
                            <a:cs typeface="Times New Roman" panose="02020603050405020304" pitchFamily="18" charset="0"/>
                          </a:rPr>
                          <m:t>350</m:t>
                        </m:r>
                      </m:num>
                      <m:den>
                        <m:r>
                          <a:rPr lang="en-US" sz="1600" b="0" i="1" smtClean="0">
                            <a:cs typeface="Times New Roman" panose="02020603050405020304" pitchFamily="18" charset="0"/>
                          </a:rPr>
                          <m:t>𝑠</m:t>
                        </m:r>
                        <m:r>
                          <a:rPr lang="en-US" sz="1600" b="0" i="1" smtClean="0">
                            <a:cs typeface="Times New Roman" panose="02020603050405020304" pitchFamily="18" charset="0"/>
                          </a:rPr>
                          <m:t>∗(0.046∗</m:t>
                        </m:r>
                        <m:r>
                          <a:rPr lang="en-US" sz="1600" b="0" i="1" smtClean="0">
                            <a:cs typeface="Times New Roman" panose="02020603050405020304" pitchFamily="18" charset="0"/>
                          </a:rPr>
                          <m:t>𝑠</m:t>
                        </m:r>
                        <m:r>
                          <a:rPr lang="en-US" sz="1600" b="0" i="1" smtClean="0">
                            <a:cs typeface="Times New Roman" panose="02020603050405020304" pitchFamily="18" charset="0"/>
                          </a:rPr>
                          <m:t>+1)</m:t>
                        </m:r>
                      </m:den>
                    </m:f>
                  </m:oMath>
                </a14:m>
                <a:r>
                  <a:rPr lang="en-US" sz="1600" b="0" dirty="0">
                    <a:cs typeface="Times New Roman" panose="02020603050405020304" pitchFamily="18" charset="0"/>
                  </a:rPr>
                  <a:t> </a:t>
                </a:r>
              </a:p>
              <a:p>
                <a:pPr marL="0" indent="0" algn="just">
                  <a:buNone/>
                </a:pPr>
                <a:r>
                  <a:rPr lang="en-US" sz="1600" b="0" dirty="0">
                    <a:cs typeface="Times New Roman" panose="02020603050405020304" pitchFamily="18" charset="0"/>
                  </a:rPr>
                  <a:t>                                                          </a:t>
                </a:r>
                <a14:m>
                  <m:oMath xmlns:m="http://schemas.openxmlformats.org/officeDocument/2006/math">
                    <m:sSub>
                      <m:sSubPr>
                        <m:ctrlPr>
                          <a:rPr lang="en-US" sz="1600" b="0" i="1" smtClean="0">
                            <a:cs typeface="Times New Roman" panose="02020603050405020304" pitchFamily="18" charset="0"/>
                          </a:rPr>
                        </m:ctrlPr>
                      </m:sSubPr>
                      <m:e>
                        <m:r>
                          <a:rPr lang="en-US" sz="1600" b="0" i="1" smtClean="0">
                            <a:cs typeface="Times New Roman" panose="02020603050405020304" pitchFamily="18" charset="0"/>
                          </a:rPr>
                          <m:t>𝐺</m:t>
                        </m:r>
                      </m:e>
                      <m:sub>
                        <m:r>
                          <a:rPr lang="en-US" sz="1600" b="0" i="1" smtClean="0">
                            <a:cs typeface="Times New Roman" panose="02020603050405020304" pitchFamily="18" charset="0"/>
                          </a:rPr>
                          <m:t>𝑦</m:t>
                        </m:r>
                      </m:sub>
                    </m:sSub>
                    <m:r>
                      <a:rPr lang="en-US" sz="1600" b="0" i="1" smtClean="0">
                        <a:cs typeface="Times New Roman" panose="02020603050405020304" pitchFamily="18" charset="0"/>
                      </a:rPr>
                      <m:t>=</m:t>
                    </m:r>
                    <m:f>
                      <m:fPr>
                        <m:ctrlPr>
                          <a:rPr lang="en-US" sz="1600" b="0" i="1" smtClean="0">
                            <a:cs typeface="Times New Roman" panose="02020603050405020304" pitchFamily="18" charset="0"/>
                          </a:rPr>
                        </m:ctrlPr>
                      </m:fPr>
                      <m:num>
                        <m:r>
                          <a:rPr lang="en-US" sz="1600" b="0" i="1" smtClean="0">
                            <a:cs typeface="Times New Roman" panose="02020603050405020304" pitchFamily="18" charset="0"/>
                          </a:rPr>
                          <m:t>475</m:t>
                        </m:r>
                      </m:num>
                      <m:den>
                        <m:r>
                          <a:rPr lang="en-US" sz="1600" b="0" i="1" smtClean="0">
                            <a:cs typeface="Times New Roman" panose="02020603050405020304" pitchFamily="18" charset="0"/>
                          </a:rPr>
                          <m:t>𝑠</m:t>
                        </m:r>
                        <m:r>
                          <a:rPr lang="en-US" sz="1600" b="0" i="1" smtClean="0">
                            <a:cs typeface="Times New Roman" panose="02020603050405020304" pitchFamily="18" charset="0"/>
                          </a:rPr>
                          <m:t>∗(0.051∗</m:t>
                        </m:r>
                        <m:r>
                          <a:rPr lang="en-US" sz="1600" b="0" i="1" smtClean="0">
                            <a:cs typeface="Times New Roman" panose="02020603050405020304" pitchFamily="18" charset="0"/>
                          </a:rPr>
                          <m:t>𝑠</m:t>
                        </m:r>
                        <m:r>
                          <a:rPr lang="en-US" sz="1600" b="0" i="1" smtClean="0">
                            <a:cs typeface="Times New Roman" panose="02020603050405020304" pitchFamily="18" charset="0"/>
                          </a:rPr>
                          <m:t>+1)</m:t>
                        </m:r>
                      </m:den>
                    </m:f>
                  </m:oMath>
                </a14:m>
                <a:endParaRPr lang="en-US" sz="1600" b="0" dirty="0">
                  <a:cs typeface="Times New Roman" panose="02020603050405020304" pitchFamily="18" charset="0"/>
                </a:endParaRPr>
              </a:p>
            </p:txBody>
          </p:sp>
        </mc:Choice>
        <mc:Fallback>
          <p:sp>
            <p:nvSpPr>
              <p:cNvPr id="12" name="Text Placeholder 11">
                <a:extLst>
                  <a:ext uri="{FF2B5EF4-FFF2-40B4-BE49-F238E27FC236}">
                    <a16:creationId xmlns:a16="http://schemas.microsoft.com/office/drawing/2014/main" id="{46B87D2A-9D5D-0062-6532-8327015943F5}"/>
                  </a:ext>
                </a:extLst>
              </p:cNvPr>
              <p:cNvSpPr>
                <a:spLocks noGrp="1" noRot="1" noChangeAspect="1" noMove="1" noResize="1" noEditPoints="1" noAdjustHandles="1" noChangeArrowheads="1" noChangeShapeType="1" noTextEdit="1"/>
              </p:cNvSpPr>
              <p:nvPr>
                <p:ph type="body" sz="quarter" idx="4294967295"/>
              </p:nvPr>
            </p:nvSpPr>
            <p:spPr>
              <a:xfrm>
                <a:off x="0" y="1898650"/>
                <a:ext cx="7126288" cy="4908550"/>
              </a:xfrm>
              <a:blipFill>
                <a:blip r:embed="rId3"/>
                <a:stretch>
                  <a:fillRect l="-513" t="-868" r="-257"/>
                </a:stretch>
              </a:blipFill>
            </p:spPr>
            <p:txBody>
              <a:bodyPr/>
              <a:lstStyle/>
              <a:p>
                <a:r>
                  <a:rPr lang="en-US">
                    <a:noFill/>
                  </a:rPr>
                  <a:t> </a:t>
                </a:r>
              </a:p>
            </p:txBody>
          </p:sp>
        </mc:Fallback>
      </mc:AlternateContent>
    </p:spTree>
    <p:extLst>
      <p:ext uri="{BB962C8B-B14F-4D97-AF65-F5344CB8AC3E}">
        <p14:creationId xmlns:p14="http://schemas.microsoft.com/office/powerpoint/2010/main" val="286618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F49BD-478C-A223-012F-5DF0CC7F275D}"/>
              </a:ext>
            </a:extLst>
          </p:cNvPr>
          <p:cNvSpPr>
            <a:spLocks noGrp="1"/>
          </p:cNvSpPr>
          <p:nvPr>
            <p:ph type="title"/>
          </p:nvPr>
        </p:nvSpPr>
        <p:spPr>
          <a:xfrm>
            <a:off x="-136187" y="379780"/>
            <a:ext cx="12328187" cy="1089097"/>
          </a:xfrm>
        </p:spPr>
        <p:txBody>
          <a:bodyPr>
            <a:normAutofit/>
          </a:bodyPr>
          <a:lstStyle/>
          <a:p>
            <a:pPr algn="ctr"/>
            <a:r>
              <a:rPr lang="en-US" sz="2800" b="1" dirty="0">
                <a:latin typeface="+mn-lt"/>
                <a:cs typeface="Times New Roman" panose="02020603050405020304" pitchFamily="18" charset="0"/>
              </a:rPr>
              <a:t>System identification, PID and Lead Compensator Design for XY stage</a:t>
            </a:r>
            <a:endParaRPr lang="en-US" sz="2800" dirty="0">
              <a:latin typeface="+mn-lt"/>
              <a:cs typeface="Times New Roman" panose="02020603050405020304" pitchFamily="18" charset="0"/>
            </a:endParaRPr>
          </a:p>
        </p:txBody>
      </p:sp>
      <p:sp>
        <p:nvSpPr>
          <p:cNvPr id="3" name="Text Placeholder 2">
            <a:extLst>
              <a:ext uri="{FF2B5EF4-FFF2-40B4-BE49-F238E27FC236}">
                <a16:creationId xmlns:a16="http://schemas.microsoft.com/office/drawing/2014/main" id="{8571AE49-AE1E-B9D6-9695-D9A0CCCECBCB}"/>
              </a:ext>
            </a:extLst>
          </p:cNvPr>
          <p:cNvSpPr>
            <a:spLocks noGrp="1"/>
          </p:cNvSpPr>
          <p:nvPr>
            <p:ph type="body" idx="1"/>
          </p:nvPr>
        </p:nvSpPr>
        <p:spPr/>
        <p:txBody>
          <a:bodyPr>
            <a:normAutofit fontScale="77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mc:Choice xmlns:a14="http://schemas.microsoft.com/office/drawing/2010/main" Requires="a14">
          <p:sp>
            <p:nvSpPr>
              <p:cNvPr id="12" name="Text Placeholder 11">
                <a:extLst>
                  <a:ext uri="{FF2B5EF4-FFF2-40B4-BE49-F238E27FC236}">
                    <a16:creationId xmlns:a16="http://schemas.microsoft.com/office/drawing/2014/main" id="{46B87D2A-9D5D-0062-6532-8327015943F5}"/>
                  </a:ext>
                </a:extLst>
              </p:cNvPr>
              <p:cNvSpPr>
                <a:spLocks noGrp="1"/>
              </p:cNvSpPr>
              <p:nvPr>
                <p:ph type="body" sz="quarter" idx="3"/>
              </p:nvPr>
            </p:nvSpPr>
            <p:spPr>
              <a:xfrm>
                <a:off x="340419" y="1949789"/>
                <a:ext cx="7126541" cy="4908211"/>
              </a:xfrm>
            </p:spPr>
            <p:txBody>
              <a:bodyPr>
                <a:normAutofit fontScale="77500" lnSpcReduction="20000"/>
              </a:bodyPr>
              <a:lstStyle/>
              <a:p>
                <a:r>
                  <a:rPr lang="en-US" sz="2300" dirty="0">
                    <a:cs typeface="Times New Roman" panose="02020603050405020304" pitchFamily="18" charset="0"/>
                  </a:rPr>
                  <a:t>Proportional-Integral-Derivative (PID) control of the XY stage</a:t>
                </a:r>
              </a:p>
              <a:p>
                <a:pPr algn="just">
                  <a:lnSpc>
                    <a:spcPct val="120000"/>
                  </a:lnSpc>
                </a:pPr>
                <a:r>
                  <a:rPr lang="en-US" sz="1900" b="0" dirty="0">
                    <a:cs typeface="Times New Roman" panose="02020603050405020304" pitchFamily="18" charset="0"/>
                  </a:rPr>
                  <a:t>The closed-loop system identification enabled us to derive the mathematical models for each axis of the XY stage. Specifically, the x-axis is described by </a:t>
                </a:r>
                <a14:m>
                  <m:oMath xmlns:m="http://schemas.openxmlformats.org/officeDocument/2006/math">
                    <m:sSub>
                      <m:sSubPr>
                        <m:ctrlPr>
                          <a:rPr lang="en-US" sz="1900" b="0" i="1" smtClean="0">
                            <a:cs typeface="Times New Roman" panose="02020603050405020304" pitchFamily="18" charset="0"/>
                          </a:rPr>
                        </m:ctrlPr>
                      </m:sSubPr>
                      <m:e>
                        <m:r>
                          <a:rPr lang="en-US" sz="1900" b="0" i="1" smtClean="0">
                            <a:cs typeface="Times New Roman" panose="02020603050405020304" pitchFamily="18" charset="0"/>
                          </a:rPr>
                          <m:t>𝐺</m:t>
                        </m:r>
                      </m:e>
                      <m:sub>
                        <m:r>
                          <a:rPr lang="en-US" sz="1900" b="0" i="1" smtClean="0">
                            <a:cs typeface="Times New Roman" panose="02020603050405020304" pitchFamily="18" charset="0"/>
                          </a:rPr>
                          <m:t>𝑥</m:t>
                        </m:r>
                      </m:sub>
                    </m:sSub>
                    <m:r>
                      <a:rPr lang="en-US" sz="1900" b="0" i="1" smtClean="0">
                        <a:cs typeface="Times New Roman" panose="02020603050405020304" pitchFamily="18" charset="0"/>
                      </a:rPr>
                      <m:t>=</m:t>
                    </m:r>
                    <m:f>
                      <m:fPr>
                        <m:ctrlPr>
                          <a:rPr lang="en-US" sz="1900" b="0" i="1" smtClean="0">
                            <a:cs typeface="Times New Roman" panose="02020603050405020304" pitchFamily="18" charset="0"/>
                          </a:rPr>
                        </m:ctrlPr>
                      </m:fPr>
                      <m:num>
                        <m:r>
                          <a:rPr lang="en-US" sz="1900" b="0" i="1" smtClean="0">
                            <a:cs typeface="Times New Roman" panose="02020603050405020304" pitchFamily="18" charset="0"/>
                          </a:rPr>
                          <m:t>350</m:t>
                        </m:r>
                      </m:num>
                      <m:den>
                        <m:r>
                          <a:rPr lang="en-US" sz="1900" b="0" i="1" smtClean="0">
                            <a:cs typeface="Times New Roman" panose="02020603050405020304" pitchFamily="18" charset="0"/>
                          </a:rPr>
                          <m:t>𝑠</m:t>
                        </m:r>
                        <m:r>
                          <a:rPr lang="en-US" sz="1900" b="0" i="1" smtClean="0">
                            <a:cs typeface="Times New Roman" panose="02020603050405020304" pitchFamily="18" charset="0"/>
                          </a:rPr>
                          <m:t>∗(0.046∗</m:t>
                        </m:r>
                        <m:r>
                          <a:rPr lang="en-US" sz="1900" b="0" i="1" smtClean="0">
                            <a:cs typeface="Times New Roman" panose="02020603050405020304" pitchFamily="18" charset="0"/>
                          </a:rPr>
                          <m:t>𝑠</m:t>
                        </m:r>
                        <m:r>
                          <a:rPr lang="en-US" sz="1900" b="0" i="1" smtClean="0">
                            <a:cs typeface="Times New Roman" panose="02020603050405020304" pitchFamily="18" charset="0"/>
                          </a:rPr>
                          <m:t>+1)</m:t>
                        </m:r>
                      </m:den>
                    </m:f>
                  </m:oMath>
                </a14:m>
                <a:r>
                  <a:rPr lang="en-US" sz="1900" b="0" dirty="0">
                    <a:cs typeface="Times New Roman" panose="02020603050405020304" pitchFamily="18" charset="0"/>
                  </a:rPr>
                  <a:t> , and the y-axis is governed by </a:t>
                </a:r>
                <a14:m>
                  <m:oMath xmlns:m="http://schemas.openxmlformats.org/officeDocument/2006/math">
                    <m:sSub>
                      <m:sSubPr>
                        <m:ctrlPr>
                          <a:rPr lang="en-US" sz="1900" b="0" i="1">
                            <a:cs typeface="Times New Roman" panose="02020603050405020304" pitchFamily="18" charset="0"/>
                          </a:rPr>
                        </m:ctrlPr>
                      </m:sSubPr>
                      <m:e>
                        <m:r>
                          <a:rPr lang="en-US" sz="1900" b="0" i="1">
                            <a:cs typeface="Times New Roman" panose="02020603050405020304" pitchFamily="18" charset="0"/>
                          </a:rPr>
                          <m:t>𝐺</m:t>
                        </m:r>
                      </m:e>
                      <m:sub>
                        <m:r>
                          <a:rPr lang="en-US" sz="1900" b="0" i="1">
                            <a:cs typeface="Times New Roman" panose="02020603050405020304" pitchFamily="18" charset="0"/>
                          </a:rPr>
                          <m:t>𝑦</m:t>
                        </m:r>
                      </m:sub>
                    </m:sSub>
                    <m:r>
                      <a:rPr lang="en-US" sz="1900" b="0" i="1">
                        <a:cs typeface="Times New Roman" panose="02020603050405020304" pitchFamily="18" charset="0"/>
                      </a:rPr>
                      <m:t>=</m:t>
                    </m:r>
                    <m:f>
                      <m:fPr>
                        <m:ctrlPr>
                          <a:rPr lang="en-US" sz="1900" b="0" i="1">
                            <a:cs typeface="Times New Roman" panose="02020603050405020304" pitchFamily="18" charset="0"/>
                          </a:rPr>
                        </m:ctrlPr>
                      </m:fPr>
                      <m:num>
                        <m:r>
                          <a:rPr lang="en-US" sz="1900" b="0" i="1">
                            <a:cs typeface="Times New Roman" panose="02020603050405020304" pitchFamily="18" charset="0"/>
                          </a:rPr>
                          <m:t>475</m:t>
                        </m:r>
                      </m:num>
                      <m:den>
                        <m:r>
                          <a:rPr lang="en-US" sz="1900" b="0" i="1">
                            <a:cs typeface="Times New Roman" panose="02020603050405020304" pitchFamily="18" charset="0"/>
                          </a:rPr>
                          <m:t>𝑠</m:t>
                        </m:r>
                        <m:r>
                          <a:rPr lang="en-US" sz="1900" b="0" i="1">
                            <a:cs typeface="Times New Roman" panose="02020603050405020304" pitchFamily="18" charset="0"/>
                          </a:rPr>
                          <m:t>∗(0.051∗</m:t>
                        </m:r>
                        <m:r>
                          <a:rPr lang="en-US" sz="1900" b="0" i="1">
                            <a:cs typeface="Times New Roman" panose="02020603050405020304" pitchFamily="18" charset="0"/>
                          </a:rPr>
                          <m:t>𝑠</m:t>
                        </m:r>
                        <m:r>
                          <a:rPr lang="en-US" sz="1900" b="0" i="1">
                            <a:cs typeface="Times New Roman" panose="02020603050405020304" pitchFamily="18" charset="0"/>
                          </a:rPr>
                          <m:t>+1)</m:t>
                        </m:r>
                      </m:den>
                    </m:f>
                  </m:oMath>
                </a14:m>
                <a:r>
                  <a:rPr lang="en-US" sz="1900" b="0" dirty="0">
                    <a:cs typeface="Times New Roman" panose="02020603050405020304" pitchFamily="18" charset="0"/>
                  </a:rPr>
                  <a:t> . Using these models, a controller can be designed to guide the plant’s behavior in response to an  input signal. </a:t>
                </a:r>
              </a:p>
              <a:p>
                <a:pPr algn="just">
                  <a:lnSpc>
                    <a:spcPct val="120000"/>
                  </a:lnSpc>
                </a:pPr>
                <a:r>
                  <a:rPr lang="en-US" sz="1900" b="0" dirty="0">
                    <a:cs typeface="Times New Roman" panose="02020603050405020304" pitchFamily="18" charset="0"/>
                  </a:rPr>
                  <a:t>The controller of interest in  this case is a PID controller, which controller has the mathematical form </a:t>
                </a:r>
                <a14:m>
                  <m:oMath xmlns:m="http://schemas.openxmlformats.org/officeDocument/2006/math">
                    <m:sSub>
                      <m:sSubPr>
                        <m:ctrlPr>
                          <a:rPr lang="en-US" sz="1900" b="0" i="1" smtClean="0">
                            <a:cs typeface="Times New Roman" panose="02020603050405020304" pitchFamily="18" charset="0"/>
                          </a:rPr>
                        </m:ctrlPr>
                      </m:sSubPr>
                      <m:e>
                        <m:r>
                          <m:rPr>
                            <m:sty m:val="p"/>
                          </m:rPr>
                          <a:rPr lang="en-US" sz="1900" b="0" i="0" smtClean="0">
                            <a:cs typeface="Times New Roman" panose="02020603050405020304" pitchFamily="18" charset="0"/>
                          </a:rPr>
                          <m:t>k</m:t>
                        </m:r>
                      </m:e>
                      <m:sub>
                        <m:r>
                          <a:rPr lang="en-US" sz="1900" b="0" i="1" smtClean="0">
                            <a:cs typeface="Times New Roman" panose="02020603050405020304" pitchFamily="18" charset="0"/>
                          </a:rPr>
                          <m:t>𝑝</m:t>
                        </m:r>
                      </m:sub>
                    </m:sSub>
                  </m:oMath>
                </a14:m>
                <a:r>
                  <a:rPr lang="en-US" sz="1900" b="0" dirty="0">
                    <a:cs typeface="Times New Roman" panose="02020603050405020304" pitchFamily="18" charset="0"/>
                  </a:rPr>
                  <a:t>+ </a:t>
                </a:r>
                <a14:m>
                  <m:oMath xmlns:m="http://schemas.openxmlformats.org/officeDocument/2006/math">
                    <m:sSub>
                      <m:sSubPr>
                        <m:ctrlPr>
                          <a:rPr lang="en-US" sz="1900" b="0" i="1">
                            <a:cs typeface="Times New Roman" panose="02020603050405020304" pitchFamily="18" charset="0"/>
                          </a:rPr>
                        </m:ctrlPr>
                      </m:sSubPr>
                      <m:e>
                        <m:r>
                          <m:rPr>
                            <m:sty m:val="p"/>
                          </m:rPr>
                          <a:rPr lang="en-US" sz="1900" b="0">
                            <a:cs typeface="Times New Roman" panose="02020603050405020304" pitchFamily="18" charset="0"/>
                          </a:rPr>
                          <m:t>k</m:t>
                        </m:r>
                      </m:e>
                      <m:sub>
                        <m:r>
                          <a:rPr lang="en-US" sz="1900" b="0" i="1" smtClean="0">
                            <a:cs typeface="Times New Roman" panose="02020603050405020304" pitchFamily="18" charset="0"/>
                          </a:rPr>
                          <m:t>𝑖</m:t>
                        </m:r>
                      </m:sub>
                    </m:sSub>
                  </m:oMath>
                </a14:m>
                <a:r>
                  <a:rPr lang="en-US" sz="1900" b="0" dirty="0">
                    <a:cs typeface="Times New Roman" panose="02020603050405020304" pitchFamily="18" charset="0"/>
                  </a:rPr>
                  <a:t>*</a:t>
                </a:r>
                <a14:m>
                  <m:oMath xmlns:m="http://schemas.openxmlformats.org/officeDocument/2006/math">
                    <m:f>
                      <m:fPr>
                        <m:ctrlPr>
                          <a:rPr lang="en-US" sz="1900" b="0" i="1" dirty="0" smtClean="0">
                            <a:cs typeface="Times New Roman" panose="02020603050405020304" pitchFamily="18" charset="0"/>
                          </a:rPr>
                        </m:ctrlPr>
                      </m:fPr>
                      <m:num>
                        <m:r>
                          <a:rPr lang="en-US" sz="1900" b="0" i="1" dirty="0" smtClean="0">
                            <a:cs typeface="Times New Roman" panose="02020603050405020304" pitchFamily="18" charset="0"/>
                          </a:rPr>
                          <m:t>1</m:t>
                        </m:r>
                      </m:num>
                      <m:den>
                        <m:r>
                          <m:rPr>
                            <m:sty m:val="p"/>
                          </m:rPr>
                          <a:rPr lang="en-US" sz="1900" b="0" i="0" dirty="0" smtClean="0">
                            <a:cs typeface="Times New Roman" panose="02020603050405020304" pitchFamily="18" charset="0"/>
                          </a:rPr>
                          <m:t>s</m:t>
                        </m:r>
                      </m:den>
                    </m:f>
                  </m:oMath>
                </a14:m>
                <a:r>
                  <a:rPr lang="en-US" sz="1900" b="0" dirty="0">
                    <a:cs typeface="Times New Roman" panose="02020603050405020304" pitchFamily="18" charset="0"/>
                  </a:rPr>
                  <a:t> </a:t>
                </a:r>
                <a14:m>
                  <m:oMath xmlns:m="http://schemas.openxmlformats.org/officeDocument/2006/math">
                    <m:r>
                      <a:rPr lang="en-US" sz="1900" b="0" i="1">
                        <a:cs typeface="Times New Roman" panose="02020603050405020304" pitchFamily="18" charset="0"/>
                      </a:rPr>
                      <m:t>+</m:t>
                    </m:r>
                  </m:oMath>
                </a14:m>
                <a:r>
                  <a:rPr lang="en-US" sz="1900" b="0" dirty="0">
                    <a:cs typeface="Times New Roman" panose="02020603050405020304" pitchFamily="18" charset="0"/>
                  </a:rPr>
                  <a:t> </a:t>
                </a:r>
                <a14:m>
                  <m:oMath xmlns:m="http://schemas.openxmlformats.org/officeDocument/2006/math">
                    <m:sSub>
                      <m:sSubPr>
                        <m:ctrlPr>
                          <a:rPr lang="en-US" sz="1900" b="0" i="1">
                            <a:cs typeface="Times New Roman" panose="02020603050405020304" pitchFamily="18" charset="0"/>
                          </a:rPr>
                        </m:ctrlPr>
                      </m:sSubPr>
                      <m:e>
                        <m:r>
                          <m:rPr>
                            <m:sty m:val="p"/>
                          </m:rPr>
                          <a:rPr lang="en-US" sz="1900" b="0">
                            <a:cs typeface="Times New Roman" panose="02020603050405020304" pitchFamily="18" charset="0"/>
                          </a:rPr>
                          <m:t>k</m:t>
                        </m:r>
                      </m:e>
                      <m:sub>
                        <m:r>
                          <a:rPr lang="en-US" sz="1900" b="0" i="1" smtClean="0">
                            <a:cs typeface="Times New Roman" panose="02020603050405020304" pitchFamily="18" charset="0"/>
                          </a:rPr>
                          <m:t>𝑑</m:t>
                        </m:r>
                      </m:sub>
                    </m:sSub>
                    <m:r>
                      <a:rPr lang="en-US" sz="1900" b="0" i="1">
                        <a:cs typeface="Times New Roman" panose="02020603050405020304" pitchFamily="18" charset="0"/>
                      </a:rPr>
                      <m:t>∗</m:t>
                    </m:r>
                    <m:r>
                      <m:rPr>
                        <m:sty m:val="p"/>
                      </m:rPr>
                      <a:rPr lang="en-US" sz="1900" b="0">
                        <a:cs typeface="Times New Roman" panose="02020603050405020304" pitchFamily="18" charset="0"/>
                      </a:rPr>
                      <m:t>s</m:t>
                    </m:r>
                  </m:oMath>
                </a14:m>
                <a:r>
                  <a:rPr lang="en-US" sz="1900" b="0" dirty="0">
                    <a:cs typeface="Times New Roman" panose="02020603050405020304" pitchFamily="18" charset="0"/>
                  </a:rPr>
                  <a:t>. Tuning the </a:t>
                </a:r>
                <a14:m>
                  <m:oMath xmlns:m="http://schemas.openxmlformats.org/officeDocument/2006/math">
                    <m:sSub>
                      <m:sSubPr>
                        <m:ctrlPr>
                          <a:rPr lang="en-US" sz="1900" b="0" i="1">
                            <a:cs typeface="Times New Roman" panose="02020603050405020304" pitchFamily="18" charset="0"/>
                          </a:rPr>
                        </m:ctrlPr>
                      </m:sSubPr>
                      <m:e>
                        <m:r>
                          <m:rPr>
                            <m:sty m:val="p"/>
                          </m:rPr>
                          <a:rPr lang="en-US" sz="1900" b="0">
                            <a:cs typeface="Times New Roman" panose="02020603050405020304" pitchFamily="18" charset="0"/>
                          </a:rPr>
                          <m:t>k</m:t>
                        </m:r>
                      </m:e>
                      <m:sub>
                        <m:r>
                          <a:rPr lang="en-US" sz="1900" b="0" i="1">
                            <a:cs typeface="Times New Roman" panose="02020603050405020304" pitchFamily="18" charset="0"/>
                          </a:rPr>
                          <m:t>𝑝</m:t>
                        </m:r>
                      </m:sub>
                    </m:sSub>
                  </m:oMath>
                </a14:m>
                <a:r>
                  <a:rPr lang="en-US" sz="1900" b="0" dirty="0">
                    <a:cs typeface="Times New Roman" panose="02020603050405020304" pitchFamily="18" charset="0"/>
                  </a:rPr>
                  <a:t>, </a:t>
                </a:r>
                <a14:m>
                  <m:oMath xmlns:m="http://schemas.openxmlformats.org/officeDocument/2006/math">
                    <m:sSub>
                      <m:sSubPr>
                        <m:ctrlPr>
                          <a:rPr lang="en-US" sz="1900" b="0" i="1">
                            <a:cs typeface="Times New Roman" panose="02020603050405020304" pitchFamily="18" charset="0"/>
                          </a:rPr>
                        </m:ctrlPr>
                      </m:sSubPr>
                      <m:e>
                        <m:r>
                          <m:rPr>
                            <m:sty m:val="p"/>
                          </m:rPr>
                          <a:rPr lang="en-US" sz="1900" b="0">
                            <a:cs typeface="Times New Roman" panose="02020603050405020304" pitchFamily="18" charset="0"/>
                          </a:rPr>
                          <m:t>k</m:t>
                        </m:r>
                      </m:e>
                      <m:sub>
                        <m:r>
                          <a:rPr lang="en-US" sz="1900" b="0" i="1">
                            <a:cs typeface="Times New Roman" panose="02020603050405020304" pitchFamily="18" charset="0"/>
                          </a:rPr>
                          <m:t>𝑖</m:t>
                        </m:r>
                      </m:sub>
                    </m:sSub>
                  </m:oMath>
                </a14:m>
                <a:r>
                  <a:rPr lang="en-US" sz="1900" b="0" dirty="0">
                    <a:cs typeface="Times New Roman" panose="02020603050405020304" pitchFamily="18" charset="0"/>
                  </a:rPr>
                  <a:t>, and </a:t>
                </a:r>
                <a14:m>
                  <m:oMath xmlns:m="http://schemas.openxmlformats.org/officeDocument/2006/math">
                    <m:sSub>
                      <m:sSubPr>
                        <m:ctrlPr>
                          <a:rPr lang="en-US" sz="1900" b="0" i="1">
                            <a:cs typeface="Times New Roman" panose="02020603050405020304" pitchFamily="18" charset="0"/>
                          </a:rPr>
                        </m:ctrlPr>
                      </m:sSubPr>
                      <m:e>
                        <m:r>
                          <m:rPr>
                            <m:sty m:val="p"/>
                          </m:rPr>
                          <a:rPr lang="en-US" sz="1900" b="0">
                            <a:cs typeface="Times New Roman" panose="02020603050405020304" pitchFamily="18" charset="0"/>
                          </a:rPr>
                          <m:t>k</m:t>
                        </m:r>
                      </m:e>
                      <m:sub>
                        <m:r>
                          <a:rPr lang="en-US" sz="1900" b="0" i="1">
                            <a:cs typeface="Times New Roman" panose="02020603050405020304" pitchFamily="18" charset="0"/>
                          </a:rPr>
                          <m:t>𝑑</m:t>
                        </m:r>
                      </m:sub>
                    </m:sSub>
                  </m:oMath>
                </a14:m>
                <a:r>
                  <a:rPr lang="en-US" sz="1900" b="0" dirty="0">
                    <a:cs typeface="Times New Roman" panose="02020603050405020304" pitchFamily="18" charset="0"/>
                  </a:rPr>
                  <a:t> parameters of the controller involves exciting the system with a unit step input. However, the final signal input to the physical plant is a smooth transitioning sinusoidal signal, allowing the XY stage to follow a circular trajectory in such a way that if a pen were attached to the stage, it would draw a circle. </a:t>
                </a:r>
              </a:p>
              <a:p>
                <a:pPr algn="just">
                  <a:lnSpc>
                    <a:spcPct val="120000"/>
                  </a:lnSpc>
                </a:pPr>
                <a:r>
                  <a:rPr lang="en-US" sz="1900" b="0" dirty="0">
                    <a:cs typeface="Times New Roman" panose="02020603050405020304" pitchFamily="18" charset="0"/>
                  </a:rPr>
                  <a:t>Moreover, as the derivative term “s” is impractical to implement, an approximate derivative transfer function, </a:t>
                </a:r>
                <a14:m>
                  <m:oMath xmlns:m="http://schemas.openxmlformats.org/officeDocument/2006/math">
                    <m:f>
                      <m:fPr>
                        <m:ctrlPr>
                          <a:rPr lang="en-US" sz="1900" b="0" i="1">
                            <a:cs typeface="Times New Roman" panose="02020603050405020304" pitchFamily="18" charset="0"/>
                          </a:rPr>
                        </m:ctrlPr>
                      </m:fPr>
                      <m:num>
                        <m:r>
                          <a:rPr lang="en-US" sz="1900" b="0" i="1" smtClean="0">
                            <a:cs typeface="Times New Roman" panose="02020603050405020304" pitchFamily="18" charset="0"/>
                          </a:rPr>
                          <m:t>500∗</m:t>
                        </m:r>
                        <m:r>
                          <a:rPr lang="en-US" sz="1900" b="0" i="1" smtClean="0">
                            <a:cs typeface="Times New Roman" panose="02020603050405020304" pitchFamily="18" charset="0"/>
                          </a:rPr>
                          <m:t>𝑠</m:t>
                        </m:r>
                      </m:num>
                      <m:den>
                        <m:r>
                          <a:rPr lang="en-US" sz="1900" b="0" i="1">
                            <a:cs typeface="Times New Roman" panose="02020603050405020304" pitchFamily="18" charset="0"/>
                          </a:rPr>
                          <m:t>𝑠</m:t>
                        </m:r>
                        <m:r>
                          <a:rPr lang="en-US" sz="1900" b="0" i="1">
                            <a:cs typeface="Times New Roman" panose="02020603050405020304" pitchFamily="18" charset="0"/>
                          </a:rPr>
                          <m:t>+500</m:t>
                        </m:r>
                      </m:den>
                    </m:f>
                  </m:oMath>
                </a14:m>
                <a:r>
                  <a:rPr lang="en-US" sz="1900" b="0" dirty="0">
                    <a:cs typeface="Times New Roman" panose="02020603050405020304" pitchFamily="18" charset="0"/>
                  </a:rPr>
                  <a:t>, proven to be adequate for the physical plant, is used. </a:t>
                </a:r>
              </a:p>
              <a:p>
                <a:pPr algn="just">
                  <a:lnSpc>
                    <a:spcPct val="120000"/>
                  </a:lnSpc>
                </a:pPr>
                <a:r>
                  <a:rPr lang="en-US" sz="1900" b="0" dirty="0">
                    <a:cs typeface="Times New Roman" panose="02020603050405020304" pitchFamily="18" charset="0"/>
                  </a:rPr>
                  <a:t>The accompanying pictures on right illustrate the closed-loop block diagram for the stage x-axis and y-axis, respectively. </a:t>
                </a:r>
              </a:p>
              <a:p>
                <a:endParaRPr lang="en-US" sz="1800" b="0" dirty="0">
                  <a:latin typeface="Times New Roman" panose="02020603050405020304" pitchFamily="18" charset="0"/>
                  <a:cs typeface="Times New Roman" panose="02020603050405020304" pitchFamily="18" charset="0"/>
                </a:endParaRPr>
              </a:p>
            </p:txBody>
          </p:sp>
        </mc:Choice>
        <mc:Fallback>
          <p:sp>
            <p:nvSpPr>
              <p:cNvPr id="12" name="Text Placeholder 11">
                <a:extLst>
                  <a:ext uri="{FF2B5EF4-FFF2-40B4-BE49-F238E27FC236}">
                    <a16:creationId xmlns:a16="http://schemas.microsoft.com/office/drawing/2014/main" id="{46B87D2A-9D5D-0062-6532-8327015943F5}"/>
                  </a:ext>
                </a:extLst>
              </p:cNvPr>
              <p:cNvSpPr>
                <a:spLocks noGrp="1" noRot="1" noChangeAspect="1" noMove="1" noResize="1" noEditPoints="1" noAdjustHandles="1" noChangeArrowheads="1" noChangeShapeType="1" noTextEdit="1"/>
              </p:cNvSpPr>
              <p:nvPr>
                <p:ph type="body" sz="quarter" idx="3"/>
              </p:nvPr>
            </p:nvSpPr>
            <p:spPr>
              <a:xfrm>
                <a:off x="340419" y="1949789"/>
                <a:ext cx="7126541" cy="4908211"/>
              </a:xfrm>
              <a:blipFill>
                <a:blip r:embed="rId2"/>
                <a:stretch>
                  <a:fillRect l="-770" r="-34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3C3941C4-134A-6E5A-B624-0B96747A5939}"/>
              </a:ext>
            </a:extLst>
          </p:cNvPr>
          <p:cNvSpPr>
            <a:spLocks noGrp="1"/>
          </p:cNvSpPr>
          <p:nvPr>
            <p:ph type="sldNum" sz="quarter" idx="12"/>
          </p:nvPr>
        </p:nvSpPr>
        <p:spPr/>
        <p:txBody>
          <a:bodyPr/>
          <a:lstStyle/>
          <a:p>
            <a:fld id="{3109D357-8067-4A1F-97B2-93C5160B78D9}" type="slidenum">
              <a:rPr lang="en-US" smtClean="0"/>
              <a:t>21</a:t>
            </a:fld>
            <a:endParaRPr lang="en-US"/>
          </a:p>
        </p:txBody>
      </p:sp>
      <p:pic>
        <p:nvPicPr>
          <p:cNvPr id="23" name="Content Placeholder 22" descr="A diagram of a function&#10;&#10;Description automatically generated">
            <a:extLst>
              <a:ext uri="{FF2B5EF4-FFF2-40B4-BE49-F238E27FC236}">
                <a16:creationId xmlns:a16="http://schemas.microsoft.com/office/drawing/2014/main" id="{88AE3BAD-AD20-FA17-985D-D33891BE50E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754270" y="4350077"/>
            <a:ext cx="4045336" cy="2188835"/>
          </a:xfrm>
          <a:prstGeom prst="rect">
            <a:avLst/>
          </a:prstGeom>
          <a:ln>
            <a:noFill/>
          </a:ln>
          <a:effectLst>
            <a:outerShdw blurRad="292100" dist="139700" dir="2700000" algn="tl" rotWithShape="0">
              <a:srgbClr val="333333">
                <a:alpha val="65000"/>
              </a:srgbClr>
            </a:outerShdw>
          </a:effectLst>
        </p:spPr>
      </p:pic>
      <p:pic>
        <p:nvPicPr>
          <p:cNvPr id="21" name="Content Placeholder 20" descr="A diagram of a mathematical process&#10;&#10;Description automatically generated">
            <a:extLst>
              <a:ext uri="{FF2B5EF4-FFF2-40B4-BE49-F238E27FC236}">
                <a16:creationId xmlns:a16="http://schemas.microsoft.com/office/drawing/2014/main" id="{7268A96A-A52E-8311-C7F1-82DB19AEB62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754270" y="1949789"/>
            <a:ext cx="4045336" cy="20914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0208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F49BD-478C-A223-012F-5DF0CC7F275D}"/>
              </a:ext>
            </a:extLst>
          </p:cNvPr>
          <p:cNvSpPr>
            <a:spLocks noGrp="1"/>
          </p:cNvSpPr>
          <p:nvPr>
            <p:ph type="title"/>
          </p:nvPr>
        </p:nvSpPr>
        <p:spPr>
          <a:xfrm>
            <a:off x="-136187" y="379780"/>
            <a:ext cx="12328187" cy="1089097"/>
          </a:xfrm>
        </p:spPr>
        <p:txBody>
          <a:bodyPr>
            <a:normAutofit/>
          </a:bodyPr>
          <a:lstStyle/>
          <a:p>
            <a:pPr algn="ctr"/>
            <a:r>
              <a:rPr lang="en-US" sz="2800" b="1" dirty="0">
                <a:latin typeface="+mn-lt"/>
                <a:cs typeface="Times New Roman" panose="02020603050405020304" pitchFamily="18" charset="0"/>
              </a:rPr>
              <a:t>System identification, PID and Lead Compensator Design for XY stage</a:t>
            </a:r>
            <a:endParaRPr lang="en-US" sz="2800" dirty="0">
              <a:latin typeface="+mn-lt"/>
              <a:cs typeface="Times New Roman" panose="02020603050405020304" pitchFamily="18" charset="0"/>
            </a:endParaRPr>
          </a:p>
        </p:txBody>
      </p:sp>
      <p:sp>
        <p:nvSpPr>
          <p:cNvPr id="3" name="Text Placeholder 2">
            <a:extLst>
              <a:ext uri="{FF2B5EF4-FFF2-40B4-BE49-F238E27FC236}">
                <a16:creationId xmlns:a16="http://schemas.microsoft.com/office/drawing/2014/main" id="{8571AE49-AE1E-B9D6-9695-D9A0CCCECBCB}"/>
              </a:ext>
            </a:extLst>
          </p:cNvPr>
          <p:cNvSpPr>
            <a:spLocks noGrp="1"/>
          </p:cNvSpPr>
          <p:nvPr>
            <p:ph type="body" idx="1"/>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mc:Choice xmlns:a14="http://schemas.microsoft.com/office/drawing/2010/main" Requires="a14">
          <p:sp>
            <p:nvSpPr>
              <p:cNvPr id="12" name="Text Placeholder 11">
                <a:extLst>
                  <a:ext uri="{FF2B5EF4-FFF2-40B4-BE49-F238E27FC236}">
                    <a16:creationId xmlns:a16="http://schemas.microsoft.com/office/drawing/2014/main" id="{46B87D2A-9D5D-0062-6532-8327015943F5}"/>
                  </a:ext>
                </a:extLst>
              </p:cNvPr>
              <p:cNvSpPr>
                <a:spLocks noGrp="1"/>
              </p:cNvSpPr>
              <p:nvPr>
                <p:ph type="body" sz="quarter" idx="3"/>
              </p:nvPr>
            </p:nvSpPr>
            <p:spPr>
              <a:xfrm>
                <a:off x="340419" y="1949789"/>
                <a:ext cx="7126541" cy="4908211"/>
              </a:xfrm>
            </p:spPr>
            <p:txBody>
              <a:bodyPr>
                <a:normAutofit fontScale="85000" lnSpcReduction="20000"/>
              </a:bodyPr>
              <a:lstStyle/>
              <a:p>
                <a:r>
                  <a:rPr lang="en-US" sz="2300" dirty="0">
                    <a:cs typeface="Times New Roman" panose="02020603050405020304" pitchFamily="18" charset="0"/>
                  </a:rPr>
                  <a:t>PID Controller Design</a:t>
                </a:r>
              </a:p>
              <a:p>
                <a:pPr algn="just">
                  <a:lnSpc>
                    <a:spcPct val="120000"/>
                  </a:lnSpc>
                </a:pPr>
                <a:r>
                  <a:rPr lang="en-US" sz="1800" b="0" dirty="0">
                    <a:cs typeface="Times New Roman" panose="02020603050405020304" pitchFamily="18" charset="0"/>
                  </a:rPr>
                  <a:t>The PID controller designed is carried out using the MATLAB toolbox rltool. The PID parameters </a:t>
                </a:r>
                <a14:m>
                  <m:oMath xmlns:m="http://schemas.openxmlformats.org/officeDocument/2006/math">
                    <m:sSub>
                      <m:sSubPr>
                        <m:ctrlPr>
                          <a:rPr lang="en-US" sz="1800" b="0" i="1" smtClean="0">
                            <a:cs typeface="Times New Roman" panose="02020603050405020304" pitchFamily="18" charset="0"/>
                          </a:rPr>
                        </m:ctrlPr>
                      </m:sSubPr>
                      <m:e>
                        <m:r>
                          <a:rPr lang="en-US" sz="1800" b="0" i="1" smtClean="0">
                            <a:cs typeface="Times New Roman" panose="02020603050405020304" pitchFamily="18" charset="0"/>
                          </a:rPr>
                          <m:t>𝑘</m:t>
                        </m:r>
                      </m:e>
                      <m:sub>
                        <m:r>
                          <a:rPr lang="en-US" sz="1800" b="0" i="1" smtClean="0">
                            <a:cs typeface="Times New Roman" panose="02020603050405020304" pitchFamily="18" charset="0"/>
                          </a:rPr>
                          <m:t>𝑝</m:t>
                        </m:r>
                      </m:sub>
                    </m:sSub>
                  </m:oMath>
                </a14:m>
                <a:r>
                  <a:rPr lang="en-US" sz="1800" b="0" dirty="0">
                    <a:cs typeface="Times New Roman" panose="02020603050405020304" pitchFamily="18" charset="0"/>
                  </a:rPr>
                  <a:t> , </a:t>
                </a:r>
                <a14:m>
                  <m:oMath xmlns:m="http://schemas.openxmlformats.org/officeDocument/2006/math">
                    <m:sSub>
                      <m:sSubPr>
                        <m:ctrlPr>
                          <a:rPr lang="en-US" sz="1800" b="0" i="1">
                            <a:cs typeface="Times New Roman" panose="02020603050405020304" pitchFamily="18" charset="0"/>
                          </a:rPr>
                        </m:ctrlPr>
                      </m:sSubPr>
                      <m:e>
                        <m:r>
                          <a:rPr lang="en-US" sz="1800" b="0" i="1">
                            <a:cs typeface="Times New Roman" panose="02020603050405020304" pitchFamily="18" charset="0"/>
                          </a:rPr>
                          <m:t>𝑘</m:t>
                        </m:r>
                      </m:e>
                      <m:sub>
                        <m:r>
                          <a:rPr lang="en-US" sz="1800" b="0" i="1" smtClean="0">
                            <a:cs typeface="Times New Roman" panose="02020603050405020304" pitchFamily="18" charset="0"/>
                          </a:rPr>
                          <m:t>𝑖</m:t>
                        </m:r>
                      </m:sub>
                    </m:sSub>
                  </m:oMath>
                </a14:m>
                <a:r>
                  <a:rPr lang="en-US" sz="1800" b="0" dirty="0">
                    <a:cs typeface="Times New Roman" panose="02020603050405020304" pitchFamily="18" charset="0"/>
                  </a:rPr>
                  <a:t>, and </a:t>
                </a:r>
                <a14:m>
                  <m:oMath xmlns:m="http://schemas.openxmlformats.org/officeDocument/2006/math">
                    <m:sSub>
                      <m:sSubPr>
                        <m:ctrlPr>
                          <a:rPr lang="en-US" sz="1800" b="0" i="1">
                            <a:cs typeface="Times New Roman" panose="02020603050405020304" pitchFamily="18" charset="0"/>
                          </a:rPr>
                        </m:ctrlPr>
                      </m:sSubPr>
                      <m:e>
                        <m:r>
                          <a:rPr lang="en-US" sz="1800" b="0" i="1">
                            <a:cs typeface="Times New Roman" panose="02020603050405020304" pitchFamily="18" charset="0"/>
                          </a:rPr>
                          <m:t>𝑘</m:t>
                        </m:r>
                      </m:e>
                      <m:sub>
                        <m:r>
                          <a:rPr lang="en-US" sz="1800" b="0" i="1" smtClean="0">
                            <a:cs typeface="Times New Roman" panose="02020603050405020304" pitchFamily="18" charset="0"/>
                          </a:rPr>
                          <m:t>𝑑</m:t>
                        </m:r>
                      </m:sub>
                    </m:sSub>
                  </m:oMath>
                </a14:m>
                <a:r>
                  <a:rPr lang="en-US" sz="1800" b="0" dirty="0">
                    <a:cs typeface="Times New Roman" panose="02020603050405020304" pitchFamily="18" charset="0"/>
                  </a:rPr>
                  <a:t> are tuned to achieve a step response for each plant of the stage to display a 20% overshoot and a rise time of  0.025 seconds. However, it is noted that higher percent overshoot for this design disappears when smooth trajectories are commanded to the plants instead of step inputs. </a:t>
                </a:r>
              </a:p>
              <a:p>
                <a:pPr algn="just">
                  <a:lnSpc>
                    <a:spcPct val="120000"/>
                  </a:lnSpc>
                </a:pPr>
                <a:r>
                  <a:rPr lang="en-US" sz="1800" b="0" dirty="0">
                    <a:cs typeface="Times New Roman" panose="02020603050405020304" pitchFamily="18" charset="0"/>
                  </a:rPr>
                  <a:t>The picture on the top right shows The design control architecture chosen in MATLAB </a:t>
                </a:r>
                <a:r>
                  <a:rPr lang="en-US" sz="1800" b="0" dirty="0" err="1">
                    <a:cs typeface="Times New Roman" panose="02020603050405020304" pitchFamily="18" charset="0"/>
                  </a:rPr>
                  <a:t>rltool</a:t>
                </a:r>
                <a:r>
                  <a:rPr lang="en-US" sz="1800" b="0" dirty="0">
                    <a:cs typeface="Times New Roman" panose="02020603050405020304" pitchFamily="18" charset="0"/>
                  </a:rPr>
                  <a:t> toolbox is illustrated in the top right picture. Here, C1 represents the error path of the controller </a:t>
                </a:r>
                <a14:m>
                  <m:oMath xmlns:m="http://schemas.openxmlformats.org/officeDocument/2006/math">
                    <m:sSub>
                      <m:sSubPr>
                        <m:ctrlPr>
                          <a:rPr lang="en-US" sz="1800" b="0" i="1" smtClean="0">
                            <a:cs typeface="Times New Roman" panose="02020603050405020304" pitchFamily="18" charset="0"/>
                          </a:rPr>
                        </m:ctrlPr>
                      </m:sSubPr>
                      <m:e>
                        <m:r>
                          <m:rPr>
                            <m:sty m:val="p"/>
                          </m:rPr>
                          <a:rPr lang="en-US" sz="1800" b="0" i="0" smtClean="0">
                            <a:cs typeface="Times New Roman" panose="02020603050405020304" pitchFamily="18" charset="0"/>
                          </a:rPr>
                          <m:t>k</m:t>
                        </m:r>
                      </m:e>
                      <m:sub>
                        <m:r>
                          <a:rPr lang="en-US" sz="1800" b="0" i="1" smtClean="0">
                            <a:cs typeface="Times New Roman" panose="02020603050405020304" pitchFamily="18" charset="0"/>
                          </a:rPr>
                          <m:t>𝑝</m:t>
                        </m:r>
                      </m:sub>
                    </m:sSub>
                  </m:oMath>
                </a14:m>
                <a:r>
                  <a:rPr lang="en-US" sz="1800" b="0" dirty="0">
                    <a:cs typeface="Times New Roman" panose="02020603050405020304" pitchFamily="18" charset="0"/>
                  </a:rPr>
                  <a:t>+ </a:t>
                </a:r>
                <a14:m>
                  <m:oMath xmlns:m="http://schemas.openxmlformats.org/officeDocument/2006/math">
                    <m:sSub>
                      <m:sSubPr>
                        <m:ctrlPr>
                          <a:rPr lang="en-US" sz="1800" b="0" i="1">
                            <a:cs typeface="Times New Roman" panose="02020603050405020304" pitchFamily="18" charset="0"/>
                          </a:rPr>
                        </m:ctrlPr>
                      </m:sSubPr>
                      <m:e>
                        <m:r>
                          <m:rPr>
                            <m:sty m:val="p"/>
                          </m:rPr>
                          <a:rPr lang="en-US" sz="1800" b="0">
                            <a:cs typeface="Times New Roman" panose="02020603050405020304" pitchFamily="18" charset="0"/>
                          </a:rPr>
                          <m:t>k</m:t>
                        </m:r>
                      </m:e>
                      <m:sub>
                        <m:r>
                          <a:rPr lang="en-US" sz="1800" b="0" i="1" smtClean="0">
                            <a:cs typeface="Times New Roman" panose="02020603050405020304" pitchFamily="18" charset="0"/>
                          </a:rPr>
                          <m:t>𝑖</m:t>
                        </m:r>
                      </m:sub>
                    </m:sSub>
                  </m:oMath>
                </a14:m>
                <a:r>
                  <a:rPr lang="en-US" sz="1800" b="0" dirty="0">
                    <a:cs typeface="Times New Roman" panose="02020603050405020304" pitchFamily="18" charset="0"/>
                  </a:rPr>
                  <a:t>*</a:t>
                </a:r>
                <a14:m>
                  <m:oMath xmlns:m="http://schemas.openxmlformats.org/officeDocument/2006/math">
                    <m:f>
                      <m:fPr>
                        <m:ctrlPr>
                          <a:rPr lang="en-US" sz="1800" b="0" i="1" dirty="0" smtClean="0">
                            <a:cs typeface="Times New Roman" panose="02020603050405020304" pitchFamily="18" charset="0"/>
                          </a:rPr>
                        </m:ctrlPr>
                      </m:fPr>
                      <m:num>
                        <m:r>
                          <a:rPr lang="en-US" sz="1800" b="0" i="1" dirty="0" smtClean="0">
                            <a:cs typeface="Times New Roman" panose="02020603050405020304" pitchFamily="18" charset="0"/>
                          </a:rPr>
                          <m:t>1</m:t>
                        </m:r>
                      </m:num>
                      <m:den>
                        <m:r>
                          <m:rPr>
                            <m:sty m:val="p"/>
                          </m:rPr>
                          <a:rPr lang="en-US" sz="1800" b="0" i="0" dirty="0" smtClean="0">
                            <a:cs typeface="Times New Roman" panose="02020603050405020304" pitchFamily="18" charset="0"/>
                          </a:rPr>
                          <m:t>s</m:t>
                        </m:r>
                      </m:den>
                    </m:f>
                  </m:oMath>
                </a14:m>
                <a:r>
                  <a:rPr lang="en-US" sz="1800" b="0" dirty="0">
                    <a:cs typeface="Times New Roman" panose="02020603050405020304" pitchFamily="18" charset="0"/>
                  </a:rPr>
                  <a:t>  and C2 is the feedback path representing  </a:t>
                </a:r>
                <a14:m>
                  <m:oMath xmlns:m="http://schemas.openxmlformats.org/officeDocument/2006/math">
                    <m:f>
                      <m:fPr>
                        <m:ctrlPr>
                          <a:rPr lang="en-US" sz="1800" b="0" i="1">
                            <a:cs typeface="Times New Roman" panose="02020603050405020304" pitchFamily="18" charset="0"/>
                          </a:rPr>
                        </m:ctrlPr>
                      </m:fPr>
                      <m:num>
                        <m:sSub>
                          <m:sSubPr>
                            <m:ctrlPr>
                              <a:rPr lang="en-US" sz="1800" b="0" i="1">
                                <a:cs typeface="Times New Roman" panose="02020603050405020304" pitchFamily="18" charset="0"/>
                              </a:rPr>
                            </m:ctrlPr>
                          </m:sSubPr>
                          <m:e>
                            <m:r>
                              <m:rPr>
                                <m:sty m:val="p"/>
                              </m:rPr>
                              <a:rPr lang="en-US" sz="1800" b="0">
                                <a:cs typeface="Times New Roman" panose="02020603050405020304" pitchFamily="18" charset="0"/>
                              </a:rPr>
                              <m:t>k</m:t>
                            </m:r>
                          </m:e>
                          <m:sub>
                            <m:r>
                              <a:rPr lang="en-US" sz="1800" b="0" i="1" smtClean="0">
                                <a:cs typeface="Times New Roman" panose="02020603050405020304" pitchFamily="18" charset="0"/>
                              </a:rPr>
                              <m:t>𝑑</m:t>
                            </m:r>
                          </m:sub>
                        </m:sSub>
                        <m:r>
                          <a:rPr lang="en-US" sz="1800" b="0" i="1" smtClean="0">
                            <a:cs typeface="Times New Roman" panose="02020603050405020304" pitchFamily="18" charset="0"/>
                          </a:rPr>
                          <m:t>∗</m:t>
                        </m:r>
                        <m:r>
                          <a:rPr lang="en-US" sz="1800" b="0" i="1">
                            <a:cs typeface="Times New Roman" panose="02020603050405020304" pitchFamily="18" charset="0"/>
                          </a:rPr>
                          <m:t>500∗</m:t>
                        </m:r>
                        <m:r>
                          <a:rPr lang="en-US" sz="1800" b="0" i="1">
                            <a:cs typeface="Times New Roman" panose="02020603050405020304" pitchFamily="18" charset="0"/>
                          </a:rPr>
                          <m:t>𝑠</m:t>
                        </m:r>
                      </m:num>
                      <m:den>
                        <m:r>
                          <a:rPr lang="en-US" sz="1800" b="0" i="1">
                            <a:cs typeface="Times New Roman" panose="02020603050405020304" pitchFamily="18" charset="0"/>
                          </a:rPr>
                          <m:t>𝑠</m:t>
                        </m:r>
                        <m:r>
                          <a:rPr lang="en-US" sz="1800" b="0" i="1">
                            <a:cs typeface="Times New Roman" panose="02020603050405020304" pitchFamily="18" charset="0"/>
                          </a:rPr>
                          <m:t>+500</m:t>
                        </m:r>
                      </m:den>
                    </m:f>
                  </m:oMath>
                </a14:m>
                <a:r>
                  <a:rPr lang="en-US" sz="1800" b="0" dirty="0">
                    <a:cs typeface="Times New Roman" panose="02020603050405020304" pitchFamily="18" charset="0"/>
                  </a:rPr>
                  <a:t>. </a:t>
                </a:r>
              </a:p>
              <a:p>
                <a:pPr algn="just">
                  <a:lnSpc>
                    <a:spcPct val="120000"/>
                  </a:lnSpc>
                </a:pPr>
                <a:r>
                  <a:rPr lang="en-US" sz="1800" b="0" dirty="0">
                    <a:cs typeface="Times New Roman" panose="02020603050405020304" pitchFamily="18" charset="0"/>
                  </a:rPr>
                  <a:t>To conduct this design, an initial derivative gain value </a:t>
                </a:r>
                <a14:m>
                  <m:oMath xmlns:m="http://schemas.openxmlformats.org/officeDocument/2006/math">
                    <m:sSub>
                      <m:sSubPr>
                        <m:ctrlPr>
                          <a:rPr lang="en-US" sz="1800" b="0" i="1" smtClean="0">
                            <a:cs typeface="Times New Roman" panose="02020603050405020304" pitchFamily="18" charset="0"/>
                          </a:rPr>
                        </m:ctrlPr>
                      </m:sSubPr>
                      <m:e>
                        <m:r>
                          <m:rPr>
                            <m:sty m:val="p"/>
                          </m:rPr>
                          <a:rPr lang="en-US" sz="1800" b="0">
                            <a:cs typeface="Times New Roman" panose="02020603050405020304" pitchFamily="18" charset="0"/>
                          </a:rPr>
                          <m:t>k</m:t>
                        </m:r>
                      </m:e>
                      <m:sub>
                        <m:r>
                          <a:rPr lang="en-US" sz="1800" b="0" i="1" smtClean="0">
                            <a:cs typeface="Times New Roman" panose="02020603050405020304" pitchFamily="18" charset="0"/>
                          </a:rPr>
                          <m:t>𝑑</m:t>
                        </m:r>
                      </m:sub>
                    </m:sSub>
                  </m:oMath>
                </a14:m>
                <a:r>
                  <a:rPr lang="en-US" sz="1800" b="0" dirty="0">
                    <a:cs typeface="Times New Roman" panose="02020603050405020304" pitchFamily="18" charset="0"/>
                  </a:rPr>
                  <a:t>=0.006 is selected. This value is iteratively adjusted until the desired percent overshoot and rise time criteria are met. Subsequently, the step response  of the x-axis plant, as shown in the bottom right pictures, the picture, displays a 20% overshoot and a rise time of 0.253 s. These two parameters yield the following PID controller gain values for the x-axis plant : </a:t>
                </a:r>
                <a14:m>
                  <m:oMath xmlns:m="http://schemas.openxmlformats.org/officeDocument/2006/math">
                    <m:sSub>
                      <m:sSubPr>
                        <m:ctrlPr>
                          <a:rPr lang="en-US" sz="1800" b="0" i="1" smtClean="0">
                            <a:cs typeface="Times New Roman" panose="02020603050405020304" pitchFamily="18" charset="0"/>
                          </a:rPr>
                        </m:ctrlPr>
                      </m:sSubPr>
                      <m:e>
                        <m:r>
                          <m:rPr>
                            <m:sty m:val="p"/>
                          </m:rPr>
                          <a:rPr lang="en-US" sz="1800" b="0">
                            <a:cs typeface="Times New Roman" panose="02020603050405020304" pitchFamily="18" charset="0"/>
                          </a:rPr>
                          <m:t>k</m:t>
                        </m:r>
                      </m:e>
                      <m:sub>
                        <m:r>
                          <a:rPr lang="en-US" sz="1800" b="0" i="1" smtClean="0">
                            <a:cs typeface="Times New Roman" panose="02020603050405020304" pitchFamily="18" charset="0"/>
                          </a:rPr>
                          <m:t>𝑝</m:t>
                        </m:r>
                      </m:sub>
                    </m:sSub>
                    <m:r>
                      <a:rPr lang="en-US" sz="1800" b="0" i="1" smtClean="0">
                        <a:cs typeface="Times New Roman" panose="02020603050405020304" pitchFamily="18" charset="0"/>
                      </a:rPr>
                      <m:t>=0.7</m:t>
                    </m:r>
                  </m:oMath>
                </a14:m>
                <a:r>
                  <a:rPr lang="en-US" sz="1800" b="0" dirty="0">
                    <a:cs typeface="Times New Roman" panose="02020603050405020304" pitchFamily="18" charset="0"/>
                  </a:rPr>
                  <a:t> , </a:t>
                </a:r>
                <a14:m>
                  <m:oMath xmlns:m="http://schemas.openxmlformats.org/officeDocument/2006/math">
                    <m:sSub>
                      <m:sSubPr>
                        <m:ctrlPr>
                          <a:rPr lang="en-US" sz="1800" b="0" i="1">
                            <a:cs typeface="Times New Roman" panose="02020603050405020304" pitchFamily="18" charset="0"/>
                          </a:rPr>
                        </m:ctrlPr>
                      </m:sSubPr>
                      <m:e>
                        <m:r>
                          <m:rPr>
                            <m:sty m:val="p"/>
                          </m:rPr>
                          <a:rPr lang="en-US" sz="1800" b="0">
                            <a:cs typeface="Times New Roman" panose="02020603050405020304" pitchFamily="18" charset="0"/>
                          </a:rPr>
                          <m:t>k</m:t>
                        </m:r>
                      </m:e>
                      <m:sub>
                        <m:r>
                          <a:rPr lang="en-US" sz="1800" b="0" i="1" smtClean="0">
                            <a:cs typeface="Times New Roman" panose="02020603050405020304" pitchFamily="18" charset="0"/>
                          </a:rPr>
                          <m:t>𝑖</m:t>
                        </m:r>
                      </m:sub>
                    </m:sSub>
                    <m:r>
                      <a:rPr lang="en-US" sz="1800" b="0" i="1" smtClean="0">
                        <a:cs typeface="Times New Roman" panose="02020603050405020304" pitchFamily="18" charset="0"/>
                      </a:rPr>
                      <m:t>=3.13</m:t>
                    </m:r>
                  </m:oMath>
                </a14:m>
                <a:r>
                  <a:rPr lang="en-US" sz="1800" b="0" dirty="0">
                    <a:cs typeface="Times New Roman" panose="02020603050405020304" pitchFamily="18" charset="0"/>
                  </a:rPr>
                  <a:t> and </a:t>
                </a:r>
                <a14:m>
                  <m:oMath xmlns:m="http://schemas.openxmlformats.org/officeDocument/2006/math">
                    <m:sSub>
                      <m:sSubPr>
                        <m:ctrlPr>
                          <a:rPr lang="en-US" sz="1800" b="0" i="1">
                            <a:cs typeface="Times New Roman" panose="02020603050405020304" pitchFamily="18" charset="0"/>
                          </a:rPr>
                        </m:ctrlPr>
                      </m:sSubPr>
                      <m:e>
                        <m:r>
                          <m:rPr>
                            <m:sty m:val="p"/>
                          </m:rPr>
                          <a:rPr lang="en-US" sz="1800" b="0">
                            <a:cs typeface="Times New Roman" panose="02020603050405020304" pitchFamily="18" charset="0"/>
                          </a:rPr>
                          <m:t>k</m:t>
                        </m:r>
                      </m:e>
                      <m:sub>
                        <m:r>
                          <a:rPr lang="en-US" sz="1800" b="0" i="1" smtClean="0">
                            <a:cs typeface="Times New Roman" panose="02020603050405020304" pitchFamily="18" charset="0"/>
                          </a:rPr>
                          <m:t>𝑑</m:t>
                        </m:r>
                      </m:sub>
                    </m:sSub>
                    <m:r>
                      <a:rPr lang="en-US" sz="1800" b="0" i="1" smtClean="0">
                        <a:cs typeface="Times New Roman" panose="02020603050405020304" pitchFamily="18" charset="0"/>
                      </a:rPr>
                      <m:t>=0.65.</m:t>
                    </m:r>
                  </m:oMath>
                </a14:m>
                <a:endParaRPr lang="en-US" sz="1800" b="0" dirty="0">
                  <a:cs typeface="Times New Roman" panose="02020603050405020304" pitchFamily="18" charset="0"/>
                </a:endParaRPr>
              </a:p>
              <a:p>
                <a:pPr algn="just">
                  <a:lnSpc>
                    <a:spcPct val="120000"/>
                  </a:lnSpc>
                </a:pPr>
                <a:r>
                  <a:rPr lang="en-US" sz="1800" b="0" dirty="0">
                    <a:cs typeface="Times New Roman" panose="02020603050405020304" pitchFamily="18" charset="0"/>
                  </a:rPr>
                  <a:t>Similarly, performing the same procedure on the y-axis plant results in the following PID controller gain parameters: </a:t>
                </a:r>
                <a14:m>
                  <m:oMath xmlns:m="http://schemas.openxmlformats.org/officeDocument/2006/math">
                    <m:sSub>
                      <m:sSubPr>
                        <m:ctrlPr>
                          <a:rPr lang="en-US" sz="1800" b="0" i="1">
                            <a:cs typeface="Times New Roman" panose="02020603050405020304" pitchFamily="18" charset="0"/>
                          </a:rPr>
                        </m:ctrlPr>
                      </m:sSubPr>
                      <m:e>
                        <m:r>
                          <m:rPr>
                            <m:sty m:val="p"/>
                          </m:rPr>
                          <a:rPr lang="en-US" sz="1800" b="0">
                            <a:cs typeface="Times New Roman" panose="02020603050405020304" pitchFamily="18" charset="0"/>
                          </a:rPr>
                          <m:t>k</m:t>
                        </m:r>
                      </m:e>
                      <m:sub>
                        <m:r>
                          <a:rPr lang="en-US" sz="1800" b="0" i="1">
                            <a:cs typeface="Times New Roman" panose="02020603050405020304" pitchFamily="18" charset="0"/>
                          </a:rPr>
                          <m:t>𝑝</m:t>
                        </m:r>
                      </m:sub>
                    </m:sSub>
                    <m:r>
                      <a:rPr lang="en-US" sz="1800" b="0" i="1">
                        <a:cs typeface="Times New Roman" panose="02020603050405020304" pitchFamily="18" charset="0"/>
                      </a:rPr>
                      <m:t>=</m:t>
                    </m:r>
                    <m:r>
                      <a:rPr lang="en-US" sz="1800" b="0" i="1" smtClean="0">
                        <a:cs typeface="Times New Roman" panose="02020603050405020304" pitchFamily="18" charset="0"/>
                      </a:rPr>
                      <m:t>1</m:t>
                    </m:r>
                  </m:oMath>
                </a14:m>
                <a:r>
                  <a:rPr lang="en-US" sz="1800" b="0" dirty="0">
                    <a:cs typeface="Times New Roman" panose="02020603050405020304" pitchFamily="18" charset="0"/>
                  </a:rPr>
                  <a:t> , </a:t>
                </a:r>
                <a14:m>
                  <m:oMath xmlns:m="http://schemas.openxmlformats.org/officeDocument/2006/math">
                    <m:sSub>
                      <m:sSubPr>
                        <m:ctrlPr>
                          <a:rPr lang="en-US" sz="1800" b="0" i="1">
                            <a:cs typeface="Times New Roman" panose="02020603050405020304" pitchFamily="18" charset="0"/>
                          </a:rPr>
                        </m:ctrlPr>
                      </m:sSubPr>
                      <m:e>
                        <m:r>
                          <m:rPr>
                            <m:sty m:val="p"/>
                          </m:rPr>
                          <a:rPr lang="en-US" sz="1800" b="0">
                            <a:cs typeface="Times New Roman" panose="02020603050405020304" pitchFamily="18" charset="0"/>
                          </a:rPr>
                          <m:t>k</m:t>
                        </m:r>
                      </m:e>
                      <m:sub>
                        <m:r>
                          <a:rPr lang="en-US" sz="1800" b="0" i="1">
                            <a:cs typeface="Times New Roman" panose="02020603050405020304" pitchFamily="18" charset="0"/>
                          </a:rPr>
                          <m:t>𝑖</m:t>
                        </m:r>
                      </m:sub>
                    </m:sSub>
                    <m:r>
                      <a:rPr lang="en-US" sz="1800" b="0" i="1">
                        <a:cs typeface="Times New Roman" panose="02020603050405020304" pitchFamily="18" charset="0"/>
                      </a:rPr>
                      <m:t>=</m:t>
                    </m:r>
                    <m:r>
                      <a:rPr lang="en-US" sz="1800" b="0" i="1" smtClean="0">
                        <a:cs typeface="Times New Roman" panose="02020603050405020304" pitchFamily="18" charset="0"/>
                      </a:rPr>
                      <m:t>2.2</m:t>
                    </m:r>
                  </m:oMath>
                </a14:m>
                <a:r>
                  <a:rPr lang="en-US" sz="1800" b="0" dirty="0">
                    <a:cs typeface="Times New Roman" panose="02020603050405020304" pitchFamily="18" charset="0"/>
                  </a:rPr>
                  <a:t> and </a:t>
                </a:r>
                <a14:m>
                  <m:oMath xmlns:m="http://schemas.openxmlformats.org/officeDocument/2006/math">
                    <m:sSub>
                      <m:sSubPr>
                        <m:ctrlPr>
                          <a:rPr lang="en-US" sz="1800" b="0" i="1">
                            <a:cs typeface="Times New Roman" panose="02020603050405020304" pitchFamily="18" charset="0"/>
                          </a:rPr>
                        </m:ctrlPr>
                      </m:sSubPr>
                      <m:e>
                        <m:r>
                          <m:rPr>
                            <m:sty m:val="p"/>
                          </m:rPr>
                          <a:rPr lang="en-US" sz="1800" b="0">
                            <a:cs typeface="Times New Roman" panose="02020603050405020304" pitchFamily="18" charset="0"/>
                          </a:rPr>
                          <m:t>k</m:t>
                        </m:r>
                      </m:e>
                      <m:sub>
                        <m:r>
                          <a:rPr lang="en-US" sz="1800" b="0" i="1">
                            <a:cs typeface="Times New Roman" panose="02020603050405020304" pitchFamily="18" charset="0"/>
                          </a:rPr>
                          <m:t>𝑑</m:t>
                        </m:r>
                      </m:sub>
                    </m:sSub>
                    <m:r>
                      <a:rPr lang="en-US" sz="1800" b="0" i="1">
                        <a:cs typeface="Times New Roman" panose="02020603050405020304" pitchFamily="18" charset="0"/>
                      </a:rPr>
                      <m:t>=0.</m:t>
                    </m:r>
                    <m:r>
                      <a:rPr lang="en-US" sz="1800" b="0" i="1" smtClean="0">
                        <a:cs typeface="Times New Roman" panose="02020603050405020304" pitchFamily="18" charset="0"/>
                      </a:rPr>
                      <m:t>45</m:t>
                    </m:r>
                  </m:oMath>
                </a14:m>
                <a:r>
                  <a:rPr lang="en-US" sz="1800" b="0" dirty="0">
                    <a:cs typeface="Times New Roman" panose="02020603050405020304" pitchFamily="18" charset="0"/>
                  </a:rPr>
                  <a:t>. </a:t>
                </a:r>
              </a:p>
              <a:p>
                <a:pPr algn="just">
                  <a:lnSpc>
                    <a:spcPct val="120000"/>
                  </a:lnSpc>
                </a:pPr>
                <a:endParaRPr lang="en-US" sz="1800" b="0" dirty="0">
                  <a:latin typeface="Times New Roman" panose="02020603050405020304" pitchFamily="18" charset="0"/>
                  <a:cs typeface="Times New Roman" panose="02020603050405020304" pitchFamily="18" charset="0"/>
                </a:endParaRPr>
              </a:p>
            </p:txBody>
          </p:sp>
        </mc:Choice>
        <mc:Fallback>
          <p:sp>
            <p:nvSpPr>
              <p:cNvPr id="12" name="Text Placeholder 11">
                <a:extLst>
                  <a:ext uri="{FF2B5EF4-FFF2-40B4-BE49-F238E27FC236}">
                    <a16:creationId xmlns:a16="http://schemas.microsoft.com/office/drawing/2014/main" id="{46B87D2A-9D5D-0062-6532-8327015943F5}"/>
                  </a:ext>
                </a:extLst>
              </p:cNvPr>
              <p:cNvSpPr>
                <a:spLocks noGrp="1" noRot="1" noChangeAspect="1" noMove="1" noResize="1" noEditPoints="1" noAdjustHandles="1" noChangeArrowheads="1" noChangeShapeType="1" noTextEdit="1"/>
              </p:cNvSpPr>
              <p:nvPr>
                <p:ph type="body" sz="quarter" idx="3"/>
              </p:nvPr>
            </p:nvSpPr>
            <p:spPr>
              <a:xfrm>
                <a:off x="340419" y="1949789"/>
                <a:ext cx="7126541" cy="4908211"/>
              </a:xfrm>
              <a:blipFill>
                <a:blip r:embed="rId2"/>
                <a:stretch>
                  <a:fillRect l="-941" t="-4348" r="-34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3C3941C4-134A-6E5A-B624-0B96747A5939}"/>
              </a:ext>
            </a:extLst>
          </p:cNvPr>
          <p:cNvSpPr>
            <a:spLocks noGrp="1"/>
          </p:cNvSpPr>
          <p:nvPr>
            <p:ph type="sldNum" sz="quarter" idx="12"/>
          </p:nvPr>
        </p:nvSpPr>
        <p:spPr/>
        <p:txBody>
          <a:bodyPr/>
          <a:lstStyle/>
          <a:p>
            <a:fld id="{3109D357-8067-4A1F-97B2-93C5160B78D9}" type="slidenum">
              <a:rPr lang="en-US" smtClean="0"/>
              <a:t>22</a:t>
            </a:fld>
            <a:endParaRPr lang="en-US"/>
          </a:p>
        </p:txBody>
      </p:sp>
      <p:pic>
        <p:nvPicPr>
          <p:cNvPr id="8" name="Content Placeholder 7" descr="A screenshot of a computer program&#10;&#10;Description automatically generated">
            <a:extLst>
              <a:ext uri="{FF2B5EF4-FFF2-40B4-BE49-F238E27FC236}">
                <a16:creationId xmlns:a16="http://schemas.microsoft.com/office/drawing/2014/main" id="{B303B74C-8352-05FF-F2EE-04C3898DF9F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210146" y="1949789"/>
            <a:ext cx="3142066" cy="2269029"/>
          </a:xfrm>
          <a:prstGeom prst="rect">
            <a:avLst/>
          </a:prstGeom>
          <a:ln>
            <a:noFill/>
          </a:ln>
          <a:effectLst>
            <a:outerShdw blurRad="292100" dist="139700" dir="2700000" algn="tl" rotWithShape="0">
              <a:srgbClr val="333333">
                <a:alpha val="65000"/>
              </a:srgbClr>
            </a:outerShdw>
          </a:effectLst>
        </p:spPr>
      </p:pic>
      <p:pic>
        <p:nvPicPr>
          <p:cNvPr id="15" name="Content Placeholder 14" descr="A graph with a blue line&#10;&#10;Description automatically generated">
            <a:extLst>
              <a:ext uri="{FF2B5EF4-FFF2-40B4-BE49-F238E27FC236}">
                <a16:creationId xmlns:a16="http://schemas.microsoft.com/office/drawing/2014/main" id="{1E9F340D-9B90-C648-D9BA-F83D68A91D52}"/>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8210146" y="4352743"/>
            <a:ext cx="3142066" cy="21861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0870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F49BD-478C-A223-012F-5DF0CC7F275D}"/>
              </a:ext>
            </a:extLst>
          </p:cNvPr>
          <p:cNvSpPr>
            <a:spLocks noGrp="1"/>
          </p:cNvSpPr>
          <p:nvPr>
            <p:ph type="title"/>
          </p:nvPr>
        </p:nvSpPr>
        <p:spPr>
          <a:xfrm>
            <a:off x="-202692" y="900899"/>
            <a:ext cx="12328187" cy="681040"/>
          </a:xfrm>
        </p:spPr>
        <p:txBody>
          <a:bodyPr>
            <a:normAutofit/>
          </a:bodyPr>
          <a:lstStyle/>
          <a:p>
            <a:pPr algn="ctr"/>
            <a:r>
              <a:rPr lang="en-US" sz="2800" b="1" dirty="0">
                <a:latin typeface="+mn-lt"/>
                <a:cs typeface="Times New Roman" panose="02020603050405020304" pitchFamily="18" charset="0"/>
              </a:rPr>
              <a:t>System identification, PID and Lead Compensator Design for XY stage</a:t>
            </a:r>
            <a:endParaRPr lang="en-US" sz="2800" dirty="0">
              <a:latin typeface="+mn-lt"/>
              <a:cs typeface="Times New Roman" panose="02020603050405020304" pitchFamily="18" charset="0"/>
            </a:endParaRPr>
          </a:p>
        </p:txBody>
      </p:sp>
      <p:sp>
        <p:nvSpPr>
          <p:cNvPr id="3" name="Text Placeholder 2">
            <a:extLst>
              <a:ext uri="{FF2B5EF4-FFF2-40B4-BE49-F238E27FC236}">
                <a16:creationId xmlns:a16="http://schemas.microsoft.com/office/drawing/2014/main" id="{8571AE49-AE1E-B9D6-9695-D9A0CCCECBCB}"/>
              </a:ext>
            </a:extLst>
          </p:cNvPr>
          <p:cNvSpPr>
            <a:spLocks noGrp="1"/>
          </p:cNvSpPr>
          <p:nvPr>
            <p:ph type="body" idx="1"/>
          </p:nvPr>
        </p:nvSpPr>
        <p:spPr/>
        <p:txBody>
          <a:bodyPr>
            <a:normAutofit fontScale="25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mc:Choice xmlns:a14="http://schemas.microsoft.com/office/drawing/2010/main" Requires="a14">
          <p:sp>
            <p:nvSpPr>
              <p:cNvPr id="12" name="Text Placeholder 11">
                <a:extLst>
                  <a:ext uri="{FF2B5EF4-FFF2-40B4-BE49-F238E27FC236}">
                    <a16:creationId xmlns:a16="http://schemas.microsoft.com/office/drawing/2014/main" id="{46B87D2A-9D5D-0062-6532-8327015943F5}"/>
                  </a:ext>
                </a:extLst>
              </p:cNvPr>
              <p:cNvSpPr>
                <a:spLocks noGrp="1"/>
              </p:cNvSpPr>
              <p:nvPr>
                <p:ph type="body" sz="quarter" idx="3"/>
              </p:nvPr>
            </p:nvSpPr>
            <p:spPr>
              <a:xfrm>
                <a:off x="66505" y="2378592"/>
                <a:ext cx="8943805" cy="4686858"/>
              </a:xfrm>
            </p:spPr>
            <p:txBody>
              <a:bodyPr>
                <a:normAutofit fontScale="25000" lnSpcReduction="20000"/>
              </a:bodyPr>
              <a:lstStyle/>
              <a:p>
                <a:r>
                  <a:rPr lang="en-US" sz="6400" dirty="0">
                    <a:cs typeface="Times New Roman" panose="02020603050405020304" pitchFamily="18" charset="0"/>
                  </a:rPr>
                  <a:t>PID Controller with trajectory following implementation in Simulink</a:t>
                </a:r>
              </a:p>
              <a:p>
                <a:pPr algn="just"/>
                <a:r>
                  <a:rPr lang="en-US" sz="5600" b="0" dirty="0">
                    <a:cs typeface="Times New Roman" panose="02020603050405020304" pitchFamily="18" charset="0"/>
                  </a:rPr>
                  <a:t>As previously discussed, the purpose of this project is to control the XY stage to follow a desired trajectory. In the previous slides, the plant transfer functions of each axis of the XY stage were identified using a closed-loop feedback and PID controllers were designed using  MATLAB toolbox rltool. In this slide, the PID controller is implemented  in Simulink to drive the physical plant.</a:t>
                </a:r>
              </a:p>
              <a:p>
                <a:pPr algn="just"/>
                <a:r>
                  <a:rPr lang="en-US" sz="5600" b="0" dirty="0">
                    <a:cs typeface="Times New Roman" panose="02020603050405020304" pitchFamily="18" charset="0"/>
                  </a:rPr>
                  <a:t>The top right picture illustrates the Simulink block diagram used to drive the system. This block diagram consists of six main components : an open-loop system, a B&amp;R X20 controller, two saturation blocks,  two closed-loop feedback system incorporating the designed PID controllers, two clocks , and  two MATLAB function blocks. </a:t>
                </a:r>
              </a:p>
              <a:p>
                <a:pPr algn="just"/>
                <a:r>
                  <a:rPr lang="en-US" sz="5600" b="0" dirty="0">
                    <a:cs typeface="Times New Roman" panose="02020603050405020304" pitchFamily="18" charset="0"/>
                  </a:rPr>
                  <a:t>The open-loop system centers the stage at coordinate (0,0) before starting to follow the desired trajectory. The B&amp;R X20 controller acts as an interface between the closed-loop feedback system and the physical XY stage plant. Indeed, it converts the Digital signal output from the closed-loop to Analog signal that is used to generate motion on the XY stage.</a:t>
                </a:r>
              </a:p>
              <a:p>
                <a:pPr algn="just"/>
                <a:r>
                  <a:rPr lang="en-US" sz="5600" b="0" dirty="0">
                    <a:cs typeface="Times New Roman" panose="02020603050405020304" pitchFamily="18" charset="0"/>
                  </a:rPr>
                  <a:t>To Generate the intended circular trajectory, the step input blocks to the closed-loop feedback system are replaced by  the clock and the MATLAB function blocks. The clock block generates times in second, which serves as inputs to the function blocks. These blocks which generate the following signal for the X-axis and Y-axis of the stage, respectively.</a:t>
                </a:r>
              </a:p>
              <a:p>
                <a:pPr algn="just"/>
                <a:r>
                  <a:rPr lang="en-US" sz="5600" dirty="0">
                    <a:cs typeface="Times New Roman" panose="02020603050405020304" pitchFamily="18" charset="0"/>
                  </a:rPr>
                  <a:t>                                                                            </a:t>
                </a:r>
                <a:r>
                  <a:rPr lang="en-US" sz="5600" b="0" dirty="0">
                    <a:cs typeface="Times New Roman" panose="02020603050405020304" pitchFamily="18" charset="0"/>
                  </a:rPr>
                  <a:t>x(t)= 10.2*sin(2</a:t>
                </a:r>
                <a14:m>
                  <m:oMath xmlns:m="http://schemas.openxmlformats.org/officeDocument/2006/math">
                    <m:r>
                      <a:rPr lang="az-Cyrl-AZ" sz="5600" b="0" i="1" smtClean="0">
                        <a:cs typeface="Times New Roman" panose="02020603050405020304" pitchFamily="18" charset="0"/>
                      </a:rPr>
                      <m:t>п</m:t>
                    </m:r>
                    <m:r>
                      <a:rPr lang="en-US" sz="5600" b="0" i="0" smtClean="0">
                        <a:cs typeface="Times New Roman" panose="02020603050405020304" pitchFamily="18" charset="0"/>
                      </a:rPr>
                      <m:t>∗</m:t>
                    </m:r>
                    <m:r>
                      <m:rPr>
                        <m:sty m:val="p"/>
                      </m:rPr>
                      <a:rPr lang="en-US" sz="5600" b="0" i="0" smtClean="0">
                        <a:cs typeface="Times New Roman" panose="02020603050405020304" pitchFamily="18" charset="0"/>
                      </a:rPr>
                      <m:t>t</m:t>
                    </m:r>
                    <m:r>
                      <a:rPr lang="en-US" sz="5600" b="0" i="0" smtClean="0">
                        <a:cs typeface="Times New Roman" panose="02020603050405020304" pitchFamily="18" charset="0"/>
                      </a:rPr>
                      <m:t>)</m:t>
                    </m:r>
                  </m:oMath>
                </a14:m>
                <a:endParaRPr lang="en-US" sz="5600" b="0" dirty="0">
                  <a:cs typeface="Times New Roman" panose="02020603050405020304" pitchFamily="18" charset="0"/>
                </a:endParaRPr>
              </a:p>
              <a:p>
                <a:pPr algn="just"/>
                <a:r>
                  <a:rPr lang="en-US" sz="5600" b="0" dirty="0">
                    <a:cs typeface="Times New Roman" panose="02020603050405020304" pitchFamily="18" charset="0"/>
                  </a:rPr>
                  <a:t>                                                                            y(t)= 10.2*cos(2</a:t>
                </a:r>
                <a14:m>
                  <m:oMath xmlns:m="http://schemas.openxmlformats.org/officeDocument/2006/math">
                    <m:r>
                      <a:rPr lang="az-Cyrl-AZ" sz="5600" b="0" i="1" smtClean="0">
                        <a:cs typeface="Times New Roman" panose="02020603050405020304" pitchFamily="18" charset="0"/>
                      </a:rPr>
                      <m:t>п</m:t>
                    </m:r>
                    <m:r>
                      <a:rPr lang="en-US" sz="5600" b="0" i="0" smtClean="0">
                        <a:cs typeface="Times New Roman" panose="02020603050405020304" pitchFamily="18" charset="0"/>
                      </a:rPr>
                      <m:t>∗</m:t>
                    </m:r>
                    <m:r>
                      <m:rPr>
                        <m:sty m:val="p"/>
                      </m:rPr>
                      <a:rPr lang="en-US" sz="5600" b="0" i="0" smtClean="0">
                        <a:cs typeface="Times New Roman" panose="02020603050405020304" pitchFamily="18" charset="0"/>
                      </a:rPr>
                      <m:t>t</m:t>
                    </m:r>
                    <m:r>
                      <a:rPr lang="en-US" sz="5600" b="0" i="0" smtClean="0">
                        <a:cs typeface="Times New Roman" panose="02020603050405020304" pitchFamily="18" charset="0"/>
                      </a:rPr>
                      <m:t>)</m:t>
                    </m:r>
                  </m:oMath>
                </a14:m>
                <a:endParaRPr lang="en-US" sz="5600" b="0" dirty="0">
                  <a:cs typeface="Times New Roman" panose="02020603050405020304" pitchFamily="18" charset="0"/>
                </a:endParaRPr>
              </a:p>
              <a:p>
                <a:pPr algn="just"/>
                <a:r>
                  <a:rPr lang="en-US" sz="5600" b="0" dirty="0">
                    <a:cs typeface="Times New Roman" panose="02020603050405020304" pitchFamily="18" charset="0"/>
                  </a:rPr>
                  <a:t>Driving the XY stage with these two input signals generates a circular trajectory motion of the XY stage. The bottom left image depicts a plot of  such a circular trajectory obtained from the actual motion of the XY stage. The initial jump observed in the motion of the XY trajectory reflects the 20% overshoot design requirement. Furthermore, the benefit of using a PID controller is reflected in plot of the trajectory as the latter  showcases stability of the XY stage, accurate tracking of the reference signal and the damping of the initial overshoot over time. </a:t>
                </a:r>
              </a:p>
              <a:p>
                <a:pPr algn="just">
                  <a:lnSpc>
                    <a:spcPct val="120000"/>
                  </a:lnSpc>
                </a:pPr>
                <a:endParaRPr lang="en-US" sz="1200" b="0" dirty="0">
                  <a:latin typeface="Times New Roman" panose="02020603050405020304" pitchFamily="18" charset="0"/>
                  <a:cs typeface="Times New Roman" panose="02020603050405020304" pitchFamily="18" charset="0"/>
                </a:endParaRPr>
              </a:p>
            </p:txBody>
          </p:sp>
        </mc:Choice>
        <mc:Fallback>
          <p:sp>
            <p:nvSpPr>
              <p:cNvPr id="12" name="Text Placeholder 11">
                <a:extLst>
                  <a:ext uri="{FF2B5EF4-FFF2-40B4-BE49-F238E27FC236}">
                    <a16:creationId xmlns:a16="http://schemas.microsoft.com/office/drawing/2014/main" id="{46B87D2A-9D5D-0062-6532-8327015943F5}"/>
                  </a:ext>
                </a:extLst>
              </p:cNvPr>
              <p:cNvSpPr>
                <a:spLocks noGrp="1" noRot="1" noChangeAspect="1" noMove="1" noResize="1" noEditPoints="1" noAdjustHandles="1" noChangeArrowheads="1" noChangeShapeType="1" noTextEdit="1"/>
              </p:cNvSpPr>
              <p:nvPr>
                <p:ph type="body" sz="quarter" idx="3"/>
              </p:nvPr>
            </p:nvSpPr>
            <p:spPr>
              <a:xfrm>
                <a:off x="66505" y="2378592"/>
                <a:ext cx="8943805" cy="4686858"/>
              </a:xfrm>
              <a:blipFill>
                <a:blip r:embed="rId2"/>
                <a:stretch>
                  <a:fillRect l="-409" t="-11964" r="-204"/>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3C3941C4-134A-6E5A-B624-0B96747A5939}"/>
              </a:ext>
            </a:extLst>
          </p:cNvPr>
          <p:cNvSpPr>
            <a:spLocks noGrp="1"/>
          </p:cNvSpPr>
          <p:nvPr>
            <p:ph type="sldNum" sz="quarter" idx="12"/>
          </p:nvPr>
        </p:nvSpPr>
        <p:spPr/>
        <p:txBody>
          <a:bodyPr/>
          <a:lstStyle/>
          <a:p>
            <a:fld id="{3109D357-8067-4A1F-97B2-93C5160B78D9}" type="slidenum">
              <a:rPr lang="en-US" smtClean="0"/>
              <a:t>23</a:t>
            </a:fld>
            <a:endParaRPr lang="en-US"/>
          </a:p>
        </p:txBody>
      </p:sp>
      <p:pic>
        <p:nvPicPr>
          <p:cNvPr id="17" name="Content Placeholder 16" descr="A blue circle with a line drawn on it&#10;&#10;Description automatically generated">
            <a:extLst>
              <a:ext uri="{FF2B5EF4-FFF2-40B4-BE49-F238E27FC236}">
                <a16:creationId xmlns:a16="http://schemas.microsoft.com/office/drawing/2014/main" id="{73FB8CB8-8E9B-49E3-4476-84F39D45161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9377067" y="4175322"/>
            <a:ext cx="2422539" cy="1974849"/>
          </a:xfrm>
          <a:prstGeom prst="rect">
            <a:avLst/>
          </a:prstGeom>
          <a:ln>
            <a:noFill/>
          </a:ln>
          <a:effectLst>
            <a:outerShdw blurRad="292100" dist="139700" dir="2700000" algn="tl" rotWithShape="0">
              <a:srgbClr val="333333">
                <a:alpha val="65000"/>
              </a:srgbClr>
            </a:outerShdw>
          </a:effectLst>
        </p:spPr>
      </p:pic>
      <p:pic>
        <p:nvPicPr>
          <p:cNvPr id="23" name="Content Placeholder 22" descr="A computer screen shot of a diagram&#10;&#10;Description automatically generated">
            <a:extLst>
              <a:ext uri="{FF2B5EF4-FFF2-40B4-BE49-F238E27FC236}">
                <a16:creationId xmlns:a16="http://schemas.microsoft.com/office/drawing/2014/main" id="{E182B0B4-94B4-0C16-09FF-DEC4170893D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010310" y="1994294"/>
            <a:ext cx="3115185" cy="19748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1041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62CDF-1BE6-5EA7-9586-312CBAAEAA4D}"/>
              </a:ext>
            </a:extLst>
          </p:cNvPr>
          <p:cNvSpPr>
            <a:spLocks noGrp="1"/>
          </p:cNvSpPr>
          <p:nvPr>
            <p:ph type="title"/>
          </p:nvPr>
        </p:nvSpPr>
        <p:spPr>
          <a:xfrm>
            <a:off x="838200" y="584990"/>
            <a:ext cx="10967720" cy="1116811"/>
          </a:xfrm>
        </p:spPr>
        <p:txBody>
          <a:bodyPr>
            <a:normAutofit/>
          </a:bodyPr>
          <a:lstStyle/>
          <a:p>
            <a:pPr algn="ctr"/>
            <a:r>
              <a:rPr lang="en-US" sz="2800" b="1" dirty="0">
                <a:latin typeface="+mn-lt"/>
                <a:cs typeface="Times New Roman" panose="02020603050405020304" pitchFamily="18" charset="0"/>
              </a:rPr>
              <a:t>System identification, PID and Lead Compensator Design for XY stage</a:t>
            </a:r>
            <a:endParaRPr lang="en-US" sz="2800" dirty="0">
              <a:latin typeface="+mn-lt"/>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34086B1-62EE-3801-13B0-6CCE1045693B}"/>
                  </a:ext>
                </a:extLst>
              </p:cNvPr>
              <p:cNvSpPr>
                <a:spLocks noGrp="1"/>
              </p:cNvSpPr>
              <p:nvPr>
                <p:ph idx="1"/>
              </p:nvPr>
            </p:nvSpPr>
            <p:spPr/>
            <p:txBody>
              <a:bodyPr>
                <a:normAutofit fontScale="92500" lnSpcReduction="20000"/>
              </a:bodyPr>
              <a:lstStyle/>
              <a:p>
                <a:pPr marL="0" indent="0">
                  <a:buNone/>
                </a:pPr>
                <a:r>
                  <a:rPr lang="en-US" sz="2300" b="1" dirty="0">
                    <a:cs typeface="Times New Roman" panose="02020603050405020304" pitchFamily="18" charset="0"/>
                  </a:rPr>
                  <a:t>Lead Compensator Design</a:t>
                </a:r>
              </a:p>
              <a:p>
                <a:pPr marL="0" indent="0" algn="just">
                  <a:lnSpc>
                    <a:spcPct val="120000"/>
                  </a:lnSpc>
                  <a:buNone/>
                </a:pPr>
                <a:r>
                  <a:rPr lang="en-US" sz="1800" b="0" dirty="0">
                    <a:cs typeface="Times New Roman" panose="02020603050405020304" pitchFamily="18" charset="0"/>
                  </a:rPr>
                  <a:t>In the previous slide, system identification of the XY stage was performed, and a PID controller was designed according to system overshoot and rise time specifications to ensure the moving stage follows a circular trajectory. However, discrepancies between the mathematical model of the stage and the actual plant may cause the stage to become unstable upon the implementation of the controller. Hence, it is imperative to consider robustness when designing a controller for a plant. Robustness is expressed through phase and gain margin specifications.</a:t>
                </a:r>
              </a:p>
              <a:p>
                <a:pPr marL="0" indent="0" algn="just">
                  <a:lnSpc>
                    <a:spcPct val="120000"/>
                  </a:lnSpc>
                  <a:buNone/>
                </a:pPr>
                <a:r>
                  <a:rPr lang="en-US" sz="1800" b="0" dirty="0">
                    <a:cs typeface="Times New Roman" panose="02020603050405020304" pitchFamily="18" charset="0"/>
                  </a:rPr>
                  <a:t>The PID controller that was previously designed </a:t>
                </a:r>
                <a:r>
                  <a:rPr lang="en-US" sz="1800" dirty="0">
                    <a:cs typeface="Times New Roman" panose="02020603050405020304" pitchFamily="18" charset="0"/>
                  </a:rPr>
                  <a:t>may</a:t>
                </a:r>
                <a:r>
                  <a:rPr lang="en-US" sz="1800" b="0" dirty="0">
                    <a:cs typeface="Times New Roman" panose="02020603050405020304" pitchFamily="18" charset="0"/>
                  </a:rPr>
                  <a:t> not meet phase and gain margin specifications as it adds 0° phase to the plant. Two controllers that help meet robustness specifications are lead and lag controllers.  </a:t>
                </a:r>
              </a:p>
              <a:p>
                <a:pPr marL="0" indent="0" algn="just">
                  <a:lnSpc>
                    <a:spcPct val="120000"/>
                  </a:lnSpc>
                  <a:buNone/>
                </a:pPr>
                <a:r>
                  <a:rPr lang="en-US" sz="1800" b="0" dirty="0">
                    <a:cs typeface="Times New Roman" panose="02020603050405020304" pitchFamily="18" charset="0"/>
                  </a:rPr>
                  <a:t>For this XY stage, two lead controller, one for each axis of the stage, are to be designed to ensure that the moving stage not only follows a circular trajectory but also </a:t>
                </a:r>
                <a:r>
                  <a:rPr lang="en-US" sz="1800" dirty="0">
                    <a:cs typeface="Times New Roman" panose="02020603050405020304" pitchFamily="18" charset="0"/>
                  </a:rPr>
                  <a:t>maintain </a:t>
                </a:r>
                <a:r>
                  <a:rPr lang="en-US" sz="1800" b="0" dirty="0">
                    <a:cs typeface="Times New Roman" panose="02020603050405020304" pitchFamily="18" charset="0"/>
                  </a:rPr>
                  <a:t>robustness. </a:t>
                </a:r>
                <a:r>
                  <a:rPr lang="en-US" sz="1800" dirty="0">
                    <a:cs typeface="Times New Roman" panose="02020603050405020304" pitchFamily="18" charset="0"/>
                  </a:rPr>
                  <a:t>T</a:t>
                </a:r>
                <a:r>
                  <a:rPr lang="en-US" sz="1800" b="0" dirty="0">
                    <a:cs typeface="Times New Roman" panose="02020603050405020304" pitchFamily="18" charset="0"/>
                  </a:rPr>
                  <a:t>he following systems specification are chosen </a:t>
                </a:r>
                <a:r>
                  <a:rPr lang="en-US" sz="1800" dirty="0">
                    <a:cs typeface="Times New Roman" panose="02020603050405020304" pitchFamily="18" charset="0"/>
                  </a:rPr>
                  <a:t>for designing</a:t>
                </a:r>
                <a:r>
                  <a:rPr lang="en-US" sz="1800" b="0" dirty="0">
                    <a:cs typeface="Times New Roman" panose="02020603050405020304" pitchFamily="18" charset="0"/>
                  </a:rPr>
                  <a:t> these controllers: the compensated system need to have a phase margin </a:t>
                </a:r>
                <a14:m>
                  <m:oMath xmlns:m="http://schemas.openxmlformats.org/officeDocument/2006/math">
                    <m:sSub>
                      <m:sSubPr>
                        <m:ctrlPr>
                          <a:rPr lang="en-US" sz="1800" b="0" i="1" smtClean="0">
                            <a:latin typeface="Cambria Math" panose="02040503050406030204" pitchFamily="18" charset="0"/>
                            <a:cs typeface="Times New Roman" panose="02020603050405020304" pitchFamily="18" charset="0"/>
                          </a:rPr>
                        </m:ctrlPr>
                      </m:sSubPr>
                      <m:e>
                        <m:r>
                          <a:rPr lang="az-Cyrl-AZ" sz="1800" b="0" i="1" smtClean="0">
                            <a:latin typeface="Cambria Math" panose="02040503050406030204" pitchFamily="18" charset="0"/>
                            <a:cs typeface="Times New Roman" panose="02020603050405020304" pitchFamily="18" charset="0"/>
                          </a:rPr>
                          <m:t>Ф</m:t>
                        </m:r>
                      </m:e>
                      <m:sub>
                        <m:r>
                          <a:rPr lang="en-US" sz="1800" b="0" i="1" smtClean="0">
                            <a:latin typeface="Cambria Math" panose="02040503050406030204" pitchFamily="18" charset="0"/>
                            <a:cs typeface="Times New Roman" panose="02020603050405020304" pitchFamily="18" charset="0"/>
                          </a:rPr>
                          <m:t>𝑑𝑚</m:t>
                        </m:r>
                      </m:sub>
                    </m:sSub>
                    <m:r>
                      <a:rPr lang="en-US" sz="1800" b="0" i="1" smtClean="0">
                        <a:latin typeface="Cambria Math" panose="02040503050406030204" pitchFamily="18" charset="0"/>
                        <a:cs typeface="Times New Roman" panose="02020603050405020304" pitchFamily="18" charset="0"/>
                      </a:rPr>
                      <m:t>=60°</m:t>
                    </m:r>
                  </m:oMath>
                </a14:m>
                <a:r>
                  <a:rPr lang="en-US" sz="1800" b="0" dirty="0">
                    <a:cs typeface="Times New Roman" panose="02020603050405020304" pitchFamily="18" charset="0"/>
                  </a:rPr>
                  <a:t> and a gain margin </a:t>
                </a:r>
                <a14:m>
                  <m:oMath xmlns:m="http://schemas.openxmlformats.org/officeDocument/2006/math">
                    <m:sSub>
                      <m:sSubPr>
                        <m:ctrlPr>
                          <a:rPr lang="en-US" sz="1800" b="0" i="1" smtClean="0">
                            <a:latin typeface="Cambria Math" panose="02040503050406030204" pitchFamily="18" charset="0"/>
                            <a:cs typeface="Times New Roman" panose="02020603050405020304" pitchFamily="18" charset="0"/>
                          </a:rPr>
                        </m:ctrlPr>
                      </m:sSubPr>
                      <m:e>
                        <m:r>
                          <m:rPr>
                            <m:sty m:val="p"/>
                          </m:rPr>
                          <a:rPr lang="en-US" sz="1800" b="0" i="0" smtClean="0">
                            <a:latin typeface="Cambria Math" panose="02040503050406030204" pitchFamily="18" charset="0"/>
                            <a:cs typeface="Times New Roman" panose="02020603050405020304" pitchFamily="18" charset="0"/>
                          </a:rPr>
                          <m:t>G</m:t>
                        </m:r>
                      </m:e>
                      <m:sub>
                        <m:r>
                          <a:rPr lang="en-US" sz="1800" b="0" i="1" smtClean="0">
                            <a:latin typeface="Cambria Math" panose="02040503050406030204" pitchFamily="18" charset="0"/>
                            <a:cs typeface="Times New Roman" panose="02020603050405020304" pitchFamily="18" charset="0"/>
                          </a:rPr>
                          <m:t>𝑑</m:t>
                        </m:r>
                        <m:r>
                          <m:rPr>
                            <m:sty m:val="p"/>
                          </m:rPr>
                          <a:rPr lang="en-US" sz="1800" b="0" i="0" smtClean="0">
                            <a:latin typeface="Cambria Math" panose="02040503050406030204" pitchFamily="18" charset="0"/>
                            <a:cs typeface="Times New Roman" panose="02020603050405020304" pitchFamily="18" charset="0"/>
                          </a:rPr>
                          <m:t>m</m:t>
                        </m:r>
                      </m:sub>
                    </m:sSub>
                    <m:r>
                      <a:rPr lang="en-US" sz="1800" b="0" i="0" smtClean="0">
                        <a:latin typeface="Cambria Math" panose="02040503050406030204" pitchFamily="18" charset="0"/>
                        <a:cs typeface="Times New Roman" panose="02020603050405020304" pitchFamily="18" charset="0"/>
                      </a:rPr>
                      <m:t>=20 </m:t>
                    </m:r>
                    <m:r>
                      <m:rPr>
                        <m:sty m:val="p"/>
                      </m:rPr>
                      <a:rPr lang="en-US" sz="1800" b="0" i="0" smtClean="0">
                        <a:latin typeface="Cambria Math" panose="02040503050406030204" pitchFamily="18" charset="0"/>
                        <a:cs typeface="Times New Roman" panose="02020603050405020304" pitchFamily="18" charset="0"/>
                      </a:rPr>
                      <m:t>dB</m:t>
                    </m:r>
                  </m:oMath>
                </a14:m>
                <a:r>
                  <a:rPr lang="en-US" sz="1800" b="0" dirty="0">
                    <a:cs typeface="Times New Roman" panose="02020603050405020304" pitchFamily="18" charset="0"/>
                  </a:rPr>
                  <a:t> . Besides, since the plant of each axis is a type 1 system, it has zero position steady state error; hence, a steady state velocity error =1/</a:t>
                </a:r>
                <a14:m>
                  <m:oMath xmlns:m="http://schemas.openxmlformats.org/officeDocument/2006/math">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𝑘</m:t>
                        </m:r>
                      </m:e>
                      <m:sub>
                        <m:r>
                          <a:rPr lang="en-US" sz="1800" b="0" i="1" smtClean="0">
                            <a:latin typeface="Cambria Math" panose="02040503050406030204" pitchFamily="18" charset="0"/>
                            <a:cs typeface="Times New Roman" panose="02020603050405020304" pitchFamily="18" charset="0"/>
                          </a:rPr>
                          <m:t>𝑣</m:t>
                        </m:r>
                      </m:sub>
                    </m:sSub>
                  </m:oMath>
                </a14:m>
                <a:r>
                  <a:rPr lang="en-US" sz="1800" b="0" dirty="0">
                    <a:cs typeface="Times New Roman" panose="02020603050405020304" pitchFamily="18" charset="0"/>
                  </a:rPr>
                  <a:t>  is set. </a:t>
                </a:r>
                <a14:m>
                  <m:oMath xmlns:m="http://schemas.openxmlformats.org/officeDocument/2006/math">
                    <m:sSub>
                      <m:sSubPr>
                        <m:ctrlPr>
                          <a:rPr lang="en-US" sz="1800" b="0" i="1">
                            <a:latin typeface="Cambria Math" panose="02040503050406030204" pitchFamily="18" charset="0"/>
                            <a:cs typeface="Times New Roman" panose="02020603050405020304" pitchFamily="18" charset="0"/>
                          </a:rPr>
                        </m:ctrlPr>
                      </m:sSubPr>
                      <m:e>
                        <m:r>
                          <a:rPr lang="en-US" sz="1800" b="0" i="1">
                            <a:latin typeface="Cambria Math" panose="02040503050406030204" pitchFamily="18" charset="0"/>
                            <a:cs typeface="Times New Roman" panose="02020603050405020304" pitchFamily="18" charset="0"/>
                          </a:rPr>
                          <m:t>𝑘</m:t>
                        </m:r>
                      </m:e>
                      <m:sub>
                        <m:r>
                          <a:rPr lang="en-US" sz="1800" b="0" i="1">
                            <a:latin typeface="Cambria Math" panose="02040503050406030204" pitchFamily="18" charset="0"/>
                            <a:cs typeface="Times New Roman" panose="02020603050405020304" pitchFamily="18" charset="0"/>
                          </a:rPr>
                          <m:t>𝑣</m:t>
                        </m:r>
                      </m:sub>
                    </m:sSub>
                  </m:oMath>
                </a14:m>
                <a:r>
                  <a:rPr lang="en-US" sz="1800" b="0" dirty="0">
                    <a:cs typeface="Times New Roman" panose="02020603050405020304" pitchFamily="18" charset="0"/>
                  </a:rPr>
                  <a:t>  is chosen to be 100 to </a:t>
                </a:r>
                <a:r>
                  <a:rPr lang="en-US" sz="1800" dirty="0">
                    <a:cs typeface="Times New Roman" panose="02020603050405020304" pitchFamily="18" charset="0"/>
                  </a:rPr>
                  <a:t>mitigate</a:t>
                </a:r>
                <a:r>
                  <a:rPr lang="en-US" sz="1800" b="0" dirty="0">
                    <a:cs typeface="Times New Roman" panose="02020603050405020304" pitchFamily="18" charset="0"/>
                  </a:rPr>
                  <a:t> frictional effects in tracking the steady state velocity error. </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934086B1-62EE-3801-13B0-6CCE1045693B}"/>
                  </a:ext>
                </a:extLst>
              </p:cNvPr>
              <p:cNvSpPr>
                <a:spLocks noGrp="1" noRot="1" noChangeAspect="1" noMove="1" noResize="1" noEditPoints="1" noAdjustHandles="1" noChangeArrowheads="1" noChangeShapeType="1" noTextEdit="1"/>
              </p:cNvSpPr>
              <p:nvPr>
                <p:ph idx="1"/>
              </p:nvPr>
            </p:nvSpPr>
            <p:spPr>
              <a:blipFill>
                <a:blip r:embed="rId2"/>
                <a:stretch>
                  <a:fillRect l="-696" t="-1778" r="-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B88DC19-CB5E-A20E-E5F9-0A423CE9B1FB}"/>
              </a:ext>
            </a:extLst>
          </p:cNvPr>
          <p:cNvSpPr>
            <a:spLocks noGrp="1"/>
          </p:cNvSpPr>
          <p:nvPr>
            <p:ph type="sldNum" sz="quarter" idx="12"/>
          </p:nvPr>
        </p:nvSpPr>
        <p:spPr/>
        <p:txBody>
          <a:bodyPr/>
          <a:lstStyle/>
          <a:p>
            <a:fld id="{3109D357-8067-4A1F-97B2-93C5160B78D9}" type="slidenum">
              <a:rPr lang="en-US" smtClean="0"/>
              <a:t>24</a:t>
            </a:fld>
            <a:endParaRPr lang="en-US"/>
          </a:p>
        </p:txBody>
      </p:sp>
    </p:spTree>
    <p:extLst>
      <p:ext uri="{BB962C8B-B14F-4D97-AF65-F5344CB8AC3E}">
        <p14:creationId xmlns:p14="http://schemas.microsoft.com/office/powerpoint/2010/main" val="2687488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F49BD-478C-A223-012F-5DF0CC7F275D}"/>
              </a:ext>
            </a:extLst>
          </p:cNvPr>
          <p:cNvSpPr>
            <a:spLocks noGrp="1"/>
          </p:cNvSpPr>
          <p:nvPr>
            <p:ph type="title"/>
          </p:nvPr>
        </p:nvSpPr>
        <p:spPr>
          <a:xfrm>
            <a:off x="-202692" y="900899"/>
            <a:ext cx="12328187" cy="681040"/>
          </a:xfrm>
        </p:spPr>
        <p:txBody>
          <a:bodyPr>
            <a:normAutofit/>
          </a:bodyPr>
          <a:lstStyle/>
          <a:p>
            <a:pPr algn="ctr"/>
            <a:r>
              <a:rPr lang="en-US" sz="2800" b="1" dirty="0">
                <a:latin typeface="+mn-lt"/>
                <a:cs typeface="Times New Roman" panose="02020603050405020304" pitchFamily="18" charset="0"/>
              </a:rPr>
              <a:t>System identification, PID and Lead Compensator Design for XY stage</a:t>
            </a:r>
            <a:endParaRPr lang="en-US" sz="2800" dirty="0">
              <a:latin typeface="+mn-lt"/>
              <a:cs typeface="Times New Roman" panose="02020603050405020304" pitchFamily="18" charset="0"/>
            </a:endParaRPr>
          </a:p>
        </p:txBody>
      </p:sp>
      <p:sp>
        <p:nvSpPr>
          <p:cNvPr id="3" name="Text Placeholder 2">
            <a:extLst>
              <a:ext uri="{FF2B5EF4-FFF2-40B4-BE49-F238E27FC236}">
                <a16:creationId xmlns:a16="http://schemas.microsoft.com/office/drawing/2014/main" id="{8571AE49-AE1E-B9D6-9695-D9A0CCCECBCB}"/>
              </a:ext>
            </a:extLst>
          </p:cNvPr>
          <p:cNvSpPr>
            <a:spLocks noGrp="1"/>
          </p:cNvSpPr>
          <p:nvPr>
            <p:ph type="body" idx="1"/>
          </p:nvPr>
        </p:nvSpPr>
        <p:spPr/>
        <p:txBody>
          <a:bodyPr>
            <a:normAutofit fontScale="25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mc:Choice xmlns:a14="http://schemas.microsoft.com/office/drawing/2010/main" Requires="a14">
          <p:sp>
            <p:nvSpPr>
              <p:cNvPr id="12" name="Text Placeholder 11">
                <a:extLst>
                  <a:ext uri="{FF2B5EF4-FFF2-40B4-BE49-F238E27FC236}">
                    <a16:creationId xmlns:a16="http://schemas.microsoft.com/office/drawing/2014/main" id="{46B87D2A-9D5D-0062-6532-8327015943F5}"/>
                  </a:ext>
                </a:extLst>
              </p:cNvPr>
              <p:cNvSpPr>
                <a:spLocks noGrp="1"/>
              </p:cNvSpPr>
              <p:nvPr>
                <p:ph type="body" sz="quarter" idx="3"/>
              </p:nvPr>
            </p:nvSpPr>
            <p:spPr>
              <a:xfrm>
                <a:off x="105084" y="1971040"/>
                <a:ext cx="9567235" cy="4750435"/>
              </a:xfrm>
            </p:spPr>
            <p:txBody>
              <a:bodyPr>
                <a:normAutofit fontScale="25000" lnSpcReduction="20000"/>
              </a:bodyPr>
              <a:lstStyle/>
              <a:p>
                <a:r>
                  <a:rPr lang="en-US" sz="6400" dirty="0">
                    <a:cs typeface="Times New Roman" panose="02020603050405020304" pitchFamily="18" charset="0"/>
                  </a:rPr>
                  <a:t>Lead Controller Design for the stage X-axis</a:t>
                </a:r>
              </a:p>
              <a:p>
                <a:pPr algn="just"/>
                <a:r>
                  <a:rPr lang="en-US" sz="5400" b="0" dirty="0">
                    <a:cs typeface="Times New Roman" panose="02020603050405020304" pitchFamily="18" charset="0"/>
                  </a:rPr>
                  <a:t>A lead controller has the following mathematical form </a:t>
                </a:r>
                <a14:m>
                  <m:oMath xmlns:m="http://schemas.openxmlformats.org/officeDocument/2006/math">
                    <m:sSub>
                      <m:sSubPr>
                        <m:ctrlPr>
                          <a:rPr lang="en-US" sz="5400" b="0" smtClean="0">
                            <a:cs typeface="Times New Roman" panose="02020603050405020304" pitchFamily="18" charset="0"/>
                          </a:rPr>
                        </m:ctrlPr>
                      </m:sSubPr>
                      <m:e>
                        <m:r>
                          <m:rPr>
                            <m:sty m:val="p"/>
                          </m:rPr>
                          <a:rPr lang="en-US" sz="5400" b="0" i="0" smtClean="0">
                            <a:cs typeface="Times New Roman" panose="02020603050405020304" pitchFamily="18" charset="0"/>
                          </a:rPr>
                          <m:t>C</m:t>
                        </m:r>
                      </m:e>
                      <m:sub>
                        <m:r>
                          <m:rPr>
                            <m:sty m:val="p"/>
                          </m:rPr>
                          <a:rPr lang="en-US" sz="5400" b="0" i="0" smtClean="0">
                            <a:cs typeface="Times New Roman" panose="02020603050405020304" pitchFamily="18" charset="0"/>
                          </a:rPr>
                          <m:t>lead</m:t>
                        </m:r>
                      </m:sub>
                    </m:sSub>
                    <m:r>
                      <a:rPr lang="en-US" sz="5400" b="0" i="0" smtClean="0">
                        <a:cs typeface="Times New Roman" panose="02020603050405020304" pitchFamily="18" charset="0"/>
                      </a:rPr>
                      <m:t>=</m:t>
                    </m:r>
                    <m:sSub>
                      <m:sSubPr>
                        <m:ctrlPr>
                          <a:rPr lang="en-US" sz="5400" b="0" smtClean="0">
                            <a:cs typeface="Times New Roman" panose="02020603050405020304" pitchFamily="18" charset="0"/>
                          </a:rPr>
                        </m:ctrlPr>
                      </m:sSubPr>
                      <m:e>
                        <m:r>
                          <m:rPr>
                            <m:sty m:val="p"/>
                          </m:rPr>
                          <a:rPr lang="en-US" sz="5400" b="0" i="0" smtClean="0">
                            <a:cs typeface="Times New Roman" panose="02020603050405020304" pitchFamily="18" charset="0"/>
                          </a:rPr>
                          <m:t>k</m:t>
                        </m:r>
                      </m:e>
                      <m:sub>
                        <m:r>
                          <m:rPr>
                            <m:sty m:val="p"/>
                          </m:rPr>
                          <a:rPr lang="en-US" sz="5400" b="0" i="0" smtClean="0">
                            <a:cs typeface="Times New Roman" panose="02020603050405020304" pitchFamily="18" charset="0"/>
                          </a:rPr>
                          <m:t>lead</m:t>
                        </m:r>
                      </m:sub>
                    </m:sSub>
                    <m:r>
                      <a:rPr lang="en-US" sz="5400" b="0" i="0" smtClean="0">
                        <a:cs typeface="Times New Roman" panose="02020603050405020304" pitchFamily="18" charset="0"/>
                      </a:rPr>
                      <m:t>∗</m:t>
                    </m:r>
                    <m:f>
                      <m:fPr>
                        <m:ctrlPr>
                          <a:rPr lang="en-US" sz="5400" b="0" smtClean="0">
                            <a:cs typeface="Times New Roman" panose="02020603050405020304" pitchFamily="18" charset="0"/>
                          </a:rPr>
                        </m:ctrlPr>
                      </m:fPr>
                      <m:num>
                        <m:r>
                          <m:rPr>
                            <m:sty m:val="p"/>
                          </m:rPr>
                          <a:rPr lang="en-US" sz="5400" b="0" i="0" smtClean="0">
                            <a:cs typeface="Times New Roman" panose="02020603050405020304" pitchFamily="18" charset="0"/>
                          </a:rPr>
                          <m:t>Ts</m:t>
                        </m:r>
                        <m:r>
                          <a:rPr lang="en-US" sz="5400" b="0" i="0" smtClean="0">
                            <a:cs typeface="Times New Roman" panose="02020603050405020304" pitchFamily="18" charset="0"/>
                          </a:rPr>
                          <m:t>+1</m:t>
                        </m:r>
                      </m:num>
                      <m:den>
                        <m:r>
                          <m:rPr>
                            <m:sty m:val="p"/>
                          </m:rPr>
                          <a:rPr lang="el-GR" sz="5400" b="0" i="0" smtClean="0">
                            <a:cs typeface="Times New Roman" panose="02020603050405020304" pitchFamily="18" charset="0"/>
                          </a:rPr>
                          <m:t>α</m:t>
                        </m:r>
                        <m:r>
                          <m:rPr>
                            <m:sty m:val="p"/>
                          </m:rPr>
                          <a:rPr lang="en-US" sz="5400" b="0" i="0" smtClean="0">
                            <a:cs typeface="Times New Roman" panose="02020603050405020304" pitchFamily="18" charset="0"/>
                          </a:rPr>
                          <m:t>Ts</m:t>
                        </m:r>
                        <m:r>
                          <a:rPr lang="en-US" sz="5400" b="0" i="0" smtClean="0">
                            <a:cs typeface="Times New Roman" panose="02020603050405020304" pitchFamily="18" charset="0"/>
                          </a:rPr>
                          <m:t>+1</m:t>
                        </m:r>
                      </m:den>
                    </m:f>
                  </m:oMath>
                </a14:m>
                <a:r>
                  <a:rPr lang="en-US" sz="5400" b="0" dirty="0">
                    <a:cs typeface="Times New Roman" panose="02020603050405020304" pitchFamily="18" charset="0"/>
                  </a:rPr>
                  <a:t>.  The parameters </a:t>
                </a:r>
                <a14:m>
                  <m:oMath xmlns:m="http://schemas.openxmlformats.org/officeDocument/2006/math">
                    <m:sSub>
                      <m:sSubPr>
                        <m:ctrlPr>
                          <a:rPr lang="en-US" sz="5400" b="0" i="1">
                            <a:cs typeface="Times New Roman" panose="02020603050405020304" pitchFamily="18" charset="0"/>
                          </a:rPr>
                        </m:ctrlPr>
                      </m:sSubPr>
                      <m:e>
                        <m:r>
                          <m:rPr>
                            <m:sty m:val="p"/>
                          </m:rPr>
                          <a:rPr lang="en-US" sz="5400" b="0">
                            <a:cs typeface="Times New Roman" panose="02020603050405020304" pitchFamily="18" charset="0"/>
                          </a:rPr>
                          <m:t>k</m:t>
                        </m:r>
                      </m:e>
                      <m:sub>
                        <m:r>
                          <m:rPr>
                            <m:sty m:val="p"/>
                          </m:rPr>
                          <a:rPr lang="en-US" sz="5400" b="0">
                            <a:cs typeface="Times New Roman" panose="02020603050405020304" pitchFamily="18" charset="0"/>
                          </a:rPr>
                          <m:t>lead</m:t>
                        </m:r>
                      </m:sub>
                    </m:sSub>
                    <m:r>
                      <a:rPr lang="en-US" sz="5400" b="0" i="1">
                        <a:cs typeface="Times New Roman" panose="02020603050405020304" pitchFamily="18" charset="0"/>
                      </a:rPr>
                      <m:t> </m:t>
                    </m:r>
                  </m:oMath>
                </a14:m>
                <a:r>
                  <a:rPr lang="en-US" sz="5400" b="0" dirty="0">
                    <a:cs typeface="Times New Roman" panose="02020603050405020304" pitchFamily="18" charset="0"/>
                  </a:rPr>
                  <a:t>, T, and </a:t>
                </a:r>
                <a14:m>
                  <m:oMath xmlns:m="http://schemas.openxmlformats.org/officeDocument/2006/math">
                    <m:r>
                      <m:rPr>
                        <m:sty m:val="p"/>
                      </m:rPr>
                      <a:rPr lang="el-GR" sz="5400" b="0">
                        <a:cs typeface="Times New Roman" panose="02020603050405020304" pitchFamily="18" charset="0"/>
                      </a:rPr>
                      <m:t>α</m:t>
                    </m:r>
                  </m:oMath>
                </a14:m>
                <a:r>
                  <a:rPr lang="en-US" sz="5400" b="0" dirty="0">
                    <a:cs typeface="Times New Roman" panose="02020603050405020304" pitchFamily="18" charset="0"/>
                  </a:rPr>
                  <a:t> of the controller can be determined using the phase margin, the gain margin, and the steady state velocity error specifications. </a:t>
                </a:r>
              </a:p>
              <a:p>
                <a:pPr marL="342900" indent="-342900" algn="just">
                  <a:buFont typeface="Arial" panose="020B0604020202020204" pitchFamily="34" charset="0"/>
                  <a:buChar char="•"/>
                </a:pPr>
                <a:r>
                  <a:rPr lang="en-US" sz="5400" b="0" dirty="0">
                    <a:cs typeface="Times New Roman" panose="02020603050405020304" pitchFamily="18" charset="0"/>
                  </a:rPr>
                  <a:t>Determining </a:t>
                </a:r>
                <a14:m>
                  <m:oMath xmlns:m="http://schemas.openxmlformats.org/officeDocument/2006/math">
                    <m:sSub>
                      <m:sSubPr>
                        <m:ctrlPr>
                          <a:rPr lang="en-US" sz="5400" b="0" i="1" smtClean="0">
                            <a:cs typeface="Times New Roman" panose="02020603050405020304" pitchFamily="18" charset="0"/>
                          </a:rPr>
                        </m:ctrlPr>
                      </m:sSubPr>
                      <m:e>
                        <m:r>
                          <m:rPr>
                            <m:sty m:val="p"/>
                          </m:rPr>
                          <a:rPr lang="en-US" sz="5400" b="0" i="0" smtClean="0">
                            <a:cs typeface="Times New Roman" panose="02020603050405020304" pitchFamily="18" charset="0"/>
                          </a:rPr>
                          <m:t>k</m:t>
                        </m:r>
                      </m:e>
                      <m:sub>
                        <m:r>
                          <m:rPr>
                            <m:sty m:val="p"/>
                          </m:rPr>
                          <a:rPr lang="en-US" sz="5400" b="0" i="0" smtClean="0">
                            <a:cs typeface="Times New Roman" panose="02020603050405020304" pitchFamily="18" charset="0"/>
                          </a:rPr>
                          <m:t>lead</m:t>
                        </m:r>
                      </m:sub>
                    </m:sSub>
                  </m:oMath>
                </a14:m>
                <a:r>
                  <a:rPr lang="en-US" sz="5400" b="0" dirty="0">
                    <a:cs typeface="Times New Roman" panose="02020603050405020304" pitchFamily="18" charset="0"/>
                  </a:rPr>
                  <a:t> parameter</a:t>
                </a:r>
              </a:p>
              <a:p>
                <a:pPr algn="just"/>
                <a14:m>
                  <m:oMath xmlns:m="http://schemas.openxmlformats.org/officeDocument/2006/math">
                    <m:sSub>
                      <m:sSubPr>
                        <m:ctrlPr>
                          <a:rPr lang="en-US" sz="5400" b="0" i="1" smtClean="0">
                            <a:cs typeface="Times New Roman" panose="02020603050405020304" pitchFamily="18" charset="0"/>
                          </a:rPr>
                        </m:ctrlPr>
                      </m:sSubPr>
                      <m:e>
                        <m:r>
                          <m:rPr>
                            <m:sty m:val="p"/>
                          </m:rPr>
                          <a:rPr lang="en-US" sz="5400" b="0" i="0" smtClean="0">
                            <a:cs typeface="Times New Roman" panose="02020603050405020304" pitchFamily="18" charset="0"/>
                          </a:rPr>
                          <m:t>k</m:t>
                        </m:r>
                      </m:e>
                      <m:sub>
                        <m:r>
                          <m:rPr>
                            <m:sty m:val="p"/>
                          </m:rPr>
                          <a:rPr lang="en-US" sz="5400" b="0" i="0" smtClean="0">
                            <a:cs typeface="Times New Roman" panose="02020603050405020304" pitchFamily="18" charset="0"/>
                          </a:rPr>
                          <m:t>lead</m:t>
                        </m:r>
                      </m:sub>
                    </m:sSub>
                  </m:oMath>
                </a14:m>
                <a:r>
                  <a:rPr lang="en-US" sz="5400" b="0" dirty="0">
                    <a:cs typeface="Times New Roman" panose="02020603050405020304" pitchFamily="18" charset="0"/>
                  </a:rPr>
                  <a:t>=</a:t>
                </a:r>
                <a14:m>
                  <m:oMath xmlns:m="http://schemas.openxmlformats.org/officeDocument/2006/math">
                    <m:f>
                      <m:fPr>
                        <m:ctrlPr>
                          <a:rPr lang="en-US" sz="5400" b="0" i="1" dirty="0" smtClean="0">
                            <a:cs typeface="Times New Roman" panose="02020603050405020304" pitchFamily="18" charset="0"/>
                          </a:rPr>
                        </m:ctrlPr>
                      </m:fPr>
                      <m:num>
                        <m:sSub>
                          <m:sSubPr>
                            <m:ctrlPr>
                              <a:rPr lang="en-US" sz="5400" b="0" i="1" dirty="0" smtClean="0">
                                <a:cs typeface="Times New Roman" panose="02020603050405020304" pitchFamily="18" charset="0"/>
                              </a:rPr>
                            </m:ctrlPr>
                          </m:sSubPr>
                          <m:e>
                            <m:r>
                              <a:rPr lang="en-US" sz="5400" b="0" i="1" dirty="0" smtClean="0">
                                <a:cs typeface="Times New Roman" panose="02020603050405020304" pitchFamily="18" charset="0"/>
                              </a:rPr>
                              <m:t>𝐾</m:t>
                            </m:r>
                          </m:e>
                          <m:sub>
                            <m:r>
                              <a:rPr lang="en-US" sz="5400" b="0" i="1" dirty="0" smtClean="0">
                                <a:cs typeface="Times New Roman" panose="02020603050405020304" pitchFamily="18" charset="0"/>
                              </a:rPr>
                              <m:t>𝑣</m:t>
                            </m:r>
                          </m:sub>
                        </m:sSub>
                      </m:num>
                      <m:den>
                        <m:sSub>
                          <m:sSubPr>
                            <m:ctrlPr>
                              <a:rPr lang="en-US" sz="5400" b="0" i="1" dirty="0" smtClean="0">
                                <a:cs typeface="Times New Roman" panose="02020603050405020304" pitchFamily="18" charset="0"/>
                              </a:rPr>
                            </m:ctrlPr>
                          </m:sSubPr>
                          <m:e>
                            <m:r>
                              <a:rPr lang="en-US" sz="5400" b="0" i="1" dirty="0" smtClean="0">
                                <a:cs typeface="Times New Roman" panose="02020603050405020304" pitchFamily="18" charset="0"/>
                              </a:rPr>
                              <m:t>𝐾</m:t>
                            </m:r>
                          </m:e>
                          <m:sub>
                            <m:r>
                              <a:rPr lang="en-US" sz="5400" b="0" i="1" dirty="0" smtClean="0">
                                <a:cs typeface="Times New Roman" panose="02020603050405020304" pitchFamily="18" charset="0"/>
                              </a:rPr>
                              <m:t>𝑠𝑦𝑠</m:t>
                            </m:r>
                          </m:sub>
                        </m:sSub>
                      </m:den>
                    </m:f>
                    <m:r>
                      <a:rPr lang="en-US" sz="5400" b="0" i="1" dirty="0" smtClean="0">
                        <a:cs typeface="Times New Roman" panose="02020603050405020304" pitchFamily="18" charset="0"/>
                      </a:rPr>
                      <m:t>=</m:t>
                    </m:r>
                    <m:f>
                      <m:fPr>
                        <m:ctrlPr>
                          <a:rPr lang="en-US" sz="5400" b="0" i="1" dirty="0" smtClean="0">
                            <a:cs typeface="Times New Roman" panose="02020603050405020304" pitchFamily="18" charset="0"/>
                          </a:rPr>
                        </m:ctrlPr>
                      </m:fPr>
                      <m:num>
                        <m:r>
                          <a:rPr lang="en-US" sz="5400" b="0" i="1" dirty="0" smtClean="0">
                            <a:cs typeface="Times New Roman" panose="02020603050405020304" pitchFamily="18" charset="0"/>
                          </a:rPr>
                          <m:t>100</m:t>
                        </m:r>
                      </m:num>
                      <m:den>
                        <m:r>
                          <a:rPr lang="en-US" sz="5400" b="0" i="1" dirty="0" smtClean="0">
                            <a:cs typeface="Times New Roman" panose="02020603050405020304" pitchFamily="18" charset="0"/>
                          </a:rPr>
                          <m:t>350</m:t>
                        </m:r>
                      </m:den>
                    </m:f>
                    <m:r>
                      <a:rPr lang="en-US" sz="5400" b="0" i="1" dirty="0" smtClean="0">
                        <a:cs typeface="Times New Roman" panose="02020603050405020304" pitchFamily="18" charset="0"/>
                      </a:rPr>
                      <m:t>=0.286</m:t>
                    </m:r>
                  </m:oMath>
                </a14:m>
                <a:endParaRPr lang="en-US" sz="5400" b="0" dirty="0">
                  <a:cs typeface="Times New Roman" panose="02020603050405020304" pitchFamily="18" charset="0"/>
                </a:endParaRPr>
              </a:p>
              <a:p>
                <a:pPr marL="342900" indent="-342900" algn="just">
                  <a:buFont typeface="Arial" panose="020B0604020202020204" pitchFamily="34" charset="0"/>
                  <a:buChar char="•"/>
                </a:pPr>
                <a:r>
                  <a:rPr lang="en-US" sz="5400" b="0" dirty="0">
                    <a:cs typeface="Times New Roman" panose="02020603050405020304" pitchFamily="18" charset="0"/>
                  </a:rPr>
                  <a:t>Determining T and </a:t>
                </a:r>
                <a14:m>
                  <m:oMath xmlns:m="http://schemas.openxmlformats.org/officeDocument/2006/math">
                    <m:r>
                      <m:rPr>
                        <m:sty m:val="p"/>
                      </m:rPr>
                      <a:rPr lang="el-GR" sz="5400" b="0" i="0" smtClean="0">
                        <a:cs typeface="Times New Roman" panose="02020603050405020304" pitchFamily="18" charset="0"/>
                      </a:rPr>
                      <m:t>α</m:t>
                    </m:r>
                  </m:oMath>
                </a14:m>
                <a:r>
                  <a:rPr lang="en-US" sz="5400" b="0" dirty="0">
                    <a:cs typeface="Times New Roman" panose="02020603050405020304" pitchFamily="18" charset="0"/>
                  </a:rPr>
                  <a:t> parameters</a:t>
                </a:r>
              </a:p>
              <a:p>
                <a:pPr algn="just"/>
                <a:r>
                  <a:rPr lang="en-US" sz="5400" b="0" dirty="0">
                    <a:cs typeface="Times New Roman" panose="02020603050405020304" pitchFamily="18" charset="0"/>
                  </a:rPr>
                  <a:t>To calculate these two parameters, the bode diagram of the open-loop system </a:t>
                </a:r>
                <a14:m>
                  <m:oMath xmlns:m="http://schemas.openxmlformats.org/officeDocument/2006/math">
                    <m:sSub>
                      <m:sSubPr>
                        <m:ctrlPr>
                          <a:rPr lang="en-US" sz="5400" b="0" i="1" smtClean="0">
                            <a:cs typeface="Times New Roman" panose="02020603050405020304" pitchFamily="18" charset="0"/>
                          </a:rPr>
                        </m:ctrlPr>
                      </m:sSubPr>
                      <m:e>
                        <m:r>
                          <m:rPr>
                            <m:sty m:val="p"/>
                          </m:rPr>
                          <a:rPr lang="en-US" sz="5400" b="0" i="0" smtClean="0">
                            <a:cs typeface="Times New Roman" panose="02020603050405020304" pitchFamily="18" charset="0"/>
                          </a:rPr>
                          <m:t>k</m:t>
                        </m:r>
                      </m:e>
                      <m:sub>
                        <m:r>
                          <m:rPr>
                            <m:sty m:val="p"/>
                          </m:rPr>
                          <a:rPr lang="en-US" sz="5400" b="0" i="0" smtClean="0">
                            <a:cs typeface="Times New Roman" panose="02020603050405020304" pitchFamily="18" charset="0"/>
                          </a:rPr>
                          <m:t>lead</m:t>
                        </m:r>
                      </m:sub>
                    </m:sSub>
                  </m:oMath>
                </a14:m>
                <a:r>
                  <a:rPr lang="en-US" sz="5400" b="0" dirty="0">
                    <a:cs typeface="Times New Roman" panose="02020603050405020304" pitchFamily="18" charset="0"/>
                  </a:rPr>
                  <a:t>* </a:t>
                </a:r>
                <a14:m>
                  <m:oMath xmlns:m="http://schemas.openxmlformats.org/officeDocument/2006/math">
                    <m:sSub>
                      <m:sSubPr>
                        <m:ctrlPr>
                          <a:rPr lang="en-US" sz="5400" b="0" i="1">
                            <a:cs typeface="Times New Roman" panose="02020603050405020304" pitchFamily="18" charset="0"/>
                          </a:rPr>
                        </m:ctrlPr>
                      </m:sSubPr>
                      <m:e>
                        <m:r>
                          <a:rPr lang="en-US" sz="5400" b="0" i="1">
                            <a:cs typeface="Times New Roman" panose="02020603050405020304" pitchFamily="18" charset="0"/>
                          </a:rPr>
                          <m:t>𝐺</m:t>
                        </m:r>
                      </m:e>
                      <m:sub>
                        <m:r>
                          <a:rPr lang="en-US" sz="5400" b="0" i="1">
                            <a:cs typeface="Times New Roman" panose="02020603050405020304" pitchFamily="18" charset="0"/>
                          </a:rPr>
                          <m:t>𝑥</m:t>
                        </m:r>
                      </m:sub>
                    </m:sSub>
                  </m:oMath>
                </a14:m>
                <a:r>
                  <a:rPr lang="en-US" sz="5400" b="0" dirty="0">
                    <a:cs typeface="Times New Roman" panose="02020603050405020304" pitchFamily="18" charset="0"/>
                  </a:rPr>
                  <a:t> is constructed using MATLAB. From, the bode diagram, the phase margin </a:t>
                </a:r>
                <a14:m>
                  <m:oMath xmlns:m="http://schemas.openxmlformats.org/officeDocument/2006/math">
                    <m:sSub>
                      <m:sSubPr>
                        <m:ctrlPr>
                          <a:rPr lang="en-US" sz="5400" b="0" i="1">
                            <a:cs typeface="Times New Roman" panose="02020603050405020304" pitchFamily="18" charset="0"/>
                          </a:rPr>
                        </m:ctrlPr>
                      </m:sSubPr>
                      <m:e>
                        <m:r>
                          <a:rPr lang="az-Cyrl-AZ" sz="5400" b="0" i="1">
                            <a:cs typeface="Times New Roman" panose="02020603050405020304" pitchFamily="18" charset="0"/>
                          </a:rPr>
                          <m:t>Ф</m:t>
                        </m:r>
                      </m:e>
                      <m:sub>
                        <m:r>
                          <a:rPr lang="en-US" sz="5400" b="0" i="1">
                            <a:cs typeface="Times New Roman" panose="02020603050405020304" pitchFamily="18" charset="0"/>
                          </a:rPr>
                          <m:t>𝑚</m:t>
                        </m:r>
                      </m:sub>
                    </m:sSub>
                  </m:oMath>
                </a14:m>
                <a:r>
                  <a:rPr lang="en-US" sz="5400" b="0" dirty="0">
                    <a:cs typeface="Times New Roman" panose="02020603050405020304" pitchFamily="18" charset="0"/>
                  </a:rPr>
                  <a:t>, gain margin </a:t>
                </a:r>
                <a14:m>
                  <m:oMath xmlns:m="http://schemas.openxmlformats.org/officeDocument/2006/math">
                    <m:sSub>
                      <m:sSubPr>
                        <m:ctrlPr>
                          <a:rPr lang="en-US" sz="5400" b="0" i="1">
                            <a:cs typeface="Times New Roman" panose="02020603050405020304" pitchFamily="18" charset="0"/>
                          </a:rPr>
                        </m:ctrlPr>
                      </m:sSubPr>
                      <m:e>
                        <m:r>
                          <m:rPr>
                            <m:sty m:val="p"/>
                          </m:rPr>
                          <a:rPr lang="en-US" sz="5400" b="0">
                            <a:cs typeface="Times New Roman" panose="02020603050405020304" pitchFamily="18" charset="0"/>
                          </a:rPr>
                          <m:t>G</m:t>
                        </m:r>
                      </m:e>
                      <m:sub>
                        <m:r>
                          <m:rPr>
                            <m:sty m:val="p"/>
                          </m:rPr>
                          <a:rPr lang="en-US" sz="5400" b="0">
                            <a:cs typeface="Times New Roman" panose="02020603050405020304" pitchFamily="18" charset="0"/>
                          </a:rPr>
                          <m:t>m</m:t>
                        </m:r>
                      </m:sub>
                    </m:sSub>
                  </m:oMath>
                </a14:m>
                <a:r>
                  <a:rPr lang="en-US" sz="5400" b="0" dirty="0">
                    <a:cs typeface="Times New Roman" panose="02020603050405020304" pitchFamily="18" charset="0"/>
                  </a:rPr>
                  <a:t>, gain crossover frequency </a:t>
                </a:r>
                <a14:m>
                  <m:oMath xmlns:m="http://schemas.openxmlformats.org/officeDocument/2006/math">
                    <m:sSub>
                      <m:sSubPr>
                        <m:ctrlPr>
                          <a:rPr lang="en-US" sz="5400" b="0" i="1" smtClean="0">
                            <a:cs typeface="Times New Roman" panose="02020603050405020304" pitchFamily="18" charset="0"/>
                          </a:rPr>
                        </m:ctrlPr>
                      </m:sSubPr>
                      <m:e>
                        <m:r>
                          <m:rPr>
                            <m:sty m:val="p"/>
                          </m:rPr>
                          <a:rPr lang="el-GR" sz="5400" b="0" i="1" smtClean="0">
                            <a:cs typeface="Times New Roman" panose="02020603050405020304" pitchFamily="18" charset="0"/>
                          </a:rPr>
                          <m:t>ω</m:t>
                        </m:r>
                      </m:e>
                      <m:sub>
                        <m:r>
                          <a:rPr lang="en-US" sz="5400" b="0" i="1" smtClean="0">
                            <a:cs typeface="Times New Roman" panose="02020603050405020304" pitchFamily="18" charset="0"/>
                          </a:rPr>
                          <m:t>𝑔</m:t>
                        </m:r>
                      </m:sub>
                    </m:sSub>
                  </m:oMath>
                </a14:m>
                <a:r>
                  <a:rPr lang="en-US" sz="5400" b="0" dirty="0">
                    <a:cs typeface="Times New Roman" panose="02020603050405020304" pitchFamily="18" charset="0"/>
                  </a:rPr>
                  <a:t>, and the phase crossover frequency </a:t>
                </a:r>
                <a14:m>
                  <m:oMath xmlns:m="http://schemas.openxmlformats.org/officeDocument/2006/math">
                    <m:sSub>
                      <m:sSubPr>
                        <m:ctrlPr>
                          <a:rPr lang="en-US" sz="5400" b="0" i="1" smtClean="0">
                            <a:cs typeface="Times New Roman" panose="02020603050405020304" pitchFamily="18" charset="0"/>
                          </a:rPr>
                        </m:ctrlPr>
                      </m:sSubPr>
                      <m:e>
                        <m:r>
                          <m:rPr>
                            <m:sty m:val="p"/>
                          </m:rPr>
                          <a:rPr lang="el-GR" sz="5400" b="0" i="1" smtClean="0">
                            <a:cs typeface="Times New Roman" panose="02020603050405020304" pitchFamily="18" charset="0"/>
                          </a:rPr>
                          <m:t>ω</m:t>
                        </m:r>
                      </m:e>
                      <m:sub>
                        <m:r>
                          <a:rPr lang="az-Cyrl-AZ" sz="5400" b="0" i="1" smtClean="0">
                            <a:cs typeface="Times New Roman" panose="02020603050405020304" pitchFamily="18" charset="0"/>
                          </a:rPr>
                          <m:t>Ф</m:t>
                        </m:r>
                      </m:sub>
                    </m:sSub>
                  </m:oMath>
                </a14:m>
                <a:r>
                  <a:rPr lang="en-US" sz="5400" b="0" dirty="0">
                    <a:cs typeface="Times New Roman" panose="02020603050405020304" pitchFamily="18" charset="0"/>
                  </a:rPr>
                  <a:t>  of the uncompensated system can determined. The top right image shows such a bode diagram and indicates that the uncompensated system has </a:t>
                </a:r>
                <a14:m>
                  <m:oMath xmlns:m="http://schemas.openxmlformats.org/officeDocument/2006/math">
                    <m:sSub>
                      <m:sSubPr>
                        <m:ctrlPr>
                          <a:rPr lang="en-US" sz="5400" b="0" i="1">
                            <a:cs typeface="Times New Roman" panose="02020603050405020304" pitchFamily="18" charset="0"/>
                          </a:rPr>
                        </m:ctrlPr>
                      </m:sSubPr>
                      <m:e>
                        <m:r>
                          <a:rPr lang="az-Cyrl-AZ" sz="5400" b="0" i="1">
                            <a:cs typeface="Times New Roman" panose="02020603050405020304" pitchFamily="18" charset="0"/>
                          </a:rPr>
                          <m:t>Ф</m:t>
                        </m:r>
                      </m:e>
                      <m:sub>
                        <m:r>
                          <a:rPr lang="en-US" sz="5400" b="0" i="1">
                            <a:cs typeface="Times New Roman" panose="02020603050405020304" pitchFamily="18" charset="0"/>
                          </a:rPr>
                          <m:t>𝑚</m:t>
                        </m:r>
                      </m:sub>
                    </m:sSub>
                  </m:oMath>
                </a14:m>
                <a:r>
                  <a:rPr lang="en-US" sz="5400" b="0" dirty="0">
                    <a:cs typeface="Times New Roman" panose="02020603050405020304" pitchFamily="18" charset="0"/>
                  </a:rPr>
                  <a:t> =26.19°, </a:t>
                </a:r>
                <a14:m>
                  <m:oMath xmlns:m="http://schemas.openxmlformats.org/officeDocument/2006/math">
                    <m:sSub>
                      <m:sSubPr>
                        <m:ctrlPr>
                          <a:rPr lang="en-US" sz="5400" b="0" i="1">
                            <a:cs typeface="Times New Roman" panose="02020603050405020304" pitchFamily="18" charset="0"/>
                          </a:rPr>
                        </m:ctrlPr>
                      </m:sSubPr>
                      <m:e>
                        <m:r>
                          <m:rPr>
                            <m:sty m:val="p"/>
                          </m:rPr>
                          <a:rPr lang="en-US" sz="5400" b="0">
                            <a:cs typeface="Times New Roman" panose="02020603050405020304" pitchFamily="18" charset="0"/>
                          </a:rPr>
                          <m:t>G</m:t>
                        </m:r>
                      </m:e>
                      <m:sub>
                        <m:r>
                          <m:rPr>
                            <m:sty m:val="p"/>
                          </m:rPr>
                          <a:rPr lang="en-US" sz="5400" b="0">
                            <a:cs typeface="Times New Roman" panose="02020603050405020304" pitchFamily="18" charset="0"/>
                          </a:rPr>
                          <m:t>m</m:t>
                        </m:r>
                      </m:sub>
                    </m:sSub>
                  </m:oMath>
                </a14:m>
                <a:r>
                  <a:rPr lang="en-US" sz="5400" b="0" dirty="0">
                    <a:cs typeface="Times New Roman" panose="02020603050405020304" pitchFamily="18" charset="0"/>
                  </a:rPr>
                  <a:t>= infinite, </a:t>
                </a:r>
                <a14:m>
                  <m:oMath xmlns:m="http://schemas.openxmlformats.org/officeDocument/2006/math">
                    <m:sSub>
                      <m:sSubPr>
                        <m:ctrlPr>
                          <a:rPr lang="en-US" sz="5400" b="0" i="1">
                            <a:cs typeface="Times New Roman" panose="02020603050405020304" pitchFamily="18" charset="0"/>
                          </a:rPr>
                        </m:ctrlPr>
                      </m:sSubPr>
                      <m:e>
                        <m:r>
                          <m:rPr>
                            <m:sty m:val="p"/>
                          </m:rPr>
                          <a:rPr lang="el-GR" sz="5400" b="0" i="1">
                            <a:cs typeface="Times New Roman" panose="02020603050405020304" pitchFamily="18" charset="0"/>
                          </a:rPr>
                          <m:t>ω</m:t>
                        </m:r>
                      </m:e>
                      <m:sub>
                        <m:r>
                          <a:rPr lang="en-US" sz="5400" b="0" i="1">
                            <a:cs typeface="Times New Roman" panose="02020603050405020304" pitchFamily="18" charset="0"/>
                          </a:rPr>
                          <m:t>𝑔</m:t>
                        </m:r>
                      </m:sub>
                    </m:sSub>
                  </m:oMath>
                </a14:m>
                <a:r>
                  <a:rPr lang="en-US" sz="5400" b="0" dirty="0">
                    <a:cs typeface="Times New Roman" panose="02020603050405020304" pitchFamily="18" charset="0"/>
                  </a:rPr>
                  <a:t>=infinite, and </a:t>
                </a:r>
                <a14:m>
                  <m:oMath xmlns:m="http://schemas.openxmlformats.org/officeDocument/2006/math">
                    <m:sSub>
                      <m:sSubPr>
                        <m:ctrlPr>
                          <a:rPr lang="en-US" sz="5400" b="0" i="1">
                            <a:cs typeface="Times New Roman" panose="02020603050405020304" pitchFamily="18" charset="0"/>
                          </a:rPr>
                        </m:ctrlPr>
                      </m:sSubPr>
                      <m:e>
                        <m:r>
                          <m:rPr>
                            <m:sty m:val="p"/>
                          </m:rPr>
                          <a:rPr lang="el-GR" sz="5400" b="0" i="1">
                            <a:cs typeface="Times New Roman" panose="02020603050405020304" pitchFamily="18" charset="0"/>
                          </a:rPr>
                          <m:t>ω</m:t>
                        </m:r>
                      </m:e>
                      <m:sub>
                        <m:r>
                          <a:rPr lang="az-Cyrl-AZ" sz="5400" b="0" i="1">
                            <a:cs typeface="Times New Roman" panose="02020603050405020304" pitchFamily="18" charset="0"/>
                          </a:rPr>
                          <m:t>Ф</m:t>
                        </m:r>
                      </m:sub>
                    </m:sSub>
                  </m:oMath>
                </a14:m>
                <a:r>
                  <a:rPr lang="en-US" sz="5400" b="0" dirty="0">
                    <a:cs typeface="Times New Roman" panose="02020603050405020304" pitchFamily="18" charset="0"/>
                  </a:rPr>
                  <a:t> =44.1 rad/s.  The uncompensated system already meets the gain margin design specification but not the phase margin specification. Indeed, the uncompensated system needs an additional phase </a:t>
                </a:r>
                <a14:m>
                  <m:oMath xmlns:m="http://schemas.openxmlformats.org/officeDocument/2006/math">
                    <m:sSub>
                      <m:sSubPr>
                        <m:ctrlPr>
                          <a:rPr lang="en-US" sz="5400" b="0" i="1">
                            <a:cs typeface="Times New Roman" panose="02020603050405020304" pitchFamily="18" charset="0"/>
                          </a:rPr>
                        </m:ctrlPr>
                      </m:sSubPr>
                      <m:e>
                        <m:r>
                          <a:rPr lang="az-Cyrl-AZ" sz="5400" b="0" i="1">
                            <a:cs typeface="Times New Roman" panose="02020603050405020304" pitchFamily="18" charset="0"/>
                          </a:rPr>
                          <m:t>Ф</m:t>
                        </m:r>
                      </m:e>
                      <m:sub>
                        <m:r>
                          <a:rPr lang="en-US" sz="5400" b="0" i="1" smtClean="0">
                            <a:cs typeface="Times New Roman" panose="02020603050405020304" pitchFamily="18" charset="0"/>
                          </a:rPr>
                          <m:t>𝑐</m:t>
                        </m:r>
                        <m:r>
                          <a:rPr lang="en-US" sz="5400" b="0" i="1">
                            <a:cs typeface="Times New Roman" panose="02020603050405020304" pitchFamily="18" charset="0"/>
                          </a:rPr>
                          <m:t>𝑚</m:t>
                        </m:r>
                      </m:sub>
                    </m:sSub>
                  </m:oMath>
                </a14:m>
                <a:r>
                  <a:rPr lang="en-US" sz="5400" b="0" dirty="0">
                    <a:cs typeface="Times New Roman" panose="02020603050405020304" pitchFamily="18" charset="0"/>
                  </a:rPr>
                  <a:t> to meet the phase margin designed specification . </a:t>
                </a:r>
                <a14:m>
                  <m:oMath xmlns:m="http://schemas.openxmlformats.org/officeDocument/2006/math">
                    <m:sSub>
                      <m:sSubPr>
                        <m:ctrlPr>
                          <a:rPr lang="en-US" sz="5400" b="0" i="1" smtClean="0">
                            <a:cs typeface="Times New Roman" panose="02020603050405020304" pitchFamily="18" charset="0"/>
                          </a:rPr>
                        </m:ctrlPr>
                      </m:sSubPr>
                      <m:e>
                        <m:r>
                          <a:rPr lang="az-Cyrl-AZ" sz="5400" b="0" i="1">
                            <a:cs typeface="Times New Roman" panose="02020603050405020304" pitchFamily="18" charset="0"/>
                          </a:rPr>
                          <m:t>Ф</m:t>
                        </m:r>
                      </m:e>
                      <m:sub>
                        <m:r>
                          <a:rPr lang="en-US" sz="5400" b="0" i="1" smtClean="0">
                            <a:cs typeface="Times New Roman" panose="02020603050405020304" pitchFamily="18" charset="0"/>
                          </a:rPr>
                          <m:t>𝑐</m:t>
                        </m:r>
                        <m:r>
                          <a:rPr lang="en-US" sz="5400" b="0" i="1">
                            <a:cs typeface="Times New Roman" panose="02020603050405020304" pitchFamily="18" charset="0"/>
                          </a:rPr>
                          <m:t>𝑚</m:t>
                        </m:r>
                      </m:sub>
                    </m:sSub>
                  </m:oMath>
                </a14:m>
                <a:r>
                  <a:rPr lang="en-US" sz="5400" b="0" dirty="0">
                    <a:cs typeface="Times New Roman" panose="02020603050405020304" pitchFamily="18" charset="0"/>
                  </a:rPr>
                  <a:t>= </a:t>
                </a:r>
                <a14:m>
                  <m:oMath xmlns:m="http://schemas.openxmlformats.org/officeDocument/2006/math">
                    <m:sSub>
                      <m:sSubPr>
                        <m:ctrlPr>
                          <a:rPr lang="en-US" sz="5400" b="0" i="1">
                            <a:cs typeface="Times New Roman" panose="02020603050405020304" pitchFamily="18" charset="0"/>
                          </a:rPr>
                        </m:ctrlPr>
                      </m:sSubPr>
                      <m:e>
                        <m:r>
                          <a:rPr lang="az-Cyrl-AZ" sz="5400" b="0" i="1">
                            <a:cs typeface="Times New Roman" panose="02020603050405020304" pitchFamily="18" charset="0"/>
                          </a:rPr>
                          <m:t>Ф</m:t>
                        </m:r>
                      </m:e>
                      <m:sub>
                        <m:r>
                          <a:rPr lang="en-US" sz="5400" b="0" i="1">
                            <a:cs typeface="Times New Roman" panose="02020603050405020304" pitchFamily="18" charset="0"/>
                          </a:rPr>
                          <m:t>𝑑𝑚</m:t>
                        </m:r>
                      </m:sub>
                    </m:sSub>
                  </m:oMath>
                </a14:m>
                <a:r>
                  <a:rPr lang="en-US" sz="5400" b="0" dirty="0">
                    <a:cs typeface="Times New Roman" panose="02020603050405020304" pitchFamily="18" charset="0"/>
                  </a:rPr>
                  <a:t>- </a:t>
                </a:r>
                <a14:m>
                  <m:oMath xmlns:m="http://schemas.openxmlformats.org/officeDocument/2006/math">
                    <m:sSub>
                      <m:sSubPr>
                        <m:ctrlPr>
                          <a:rPr lang="en-US" sz="5400" b="0" i="1">
                            <a:cs typeface="Times New Roman" panose="02020603050405020304" pitchFamily="18" charset="0"/>
                          </a:rPr>
                        </m:ctrlPr>
                      </m:sSubPr>
                      <m:e>
                        <m:r>
                          <a:rPr lang="az-Cyrl-AZ" sz="5400" b="0" i="1">
                            <a:cs typeface="Times New Roman" panose="02020603050405020304" pitchFamily="18" charset="0"/>
                          </a:rPr>
                          <m:t>Ф</m:t>
                        </m:r>
                      </m:e>
                      <m:sub>
                        <m:r>
                          <a:rPr lang="en-US" sz="5400" b="0" i="1">
                            <a:cs typeface="Times New Roman" panose="02020603050405020304" pitchFamily="18" charset="0"/>
                          </a:rPr>
                          <m:t>𝑚</m:t>
                        </m:r>
                      </m:sub>
                    </m:sSub>
                  </m:oMath>
                </a14:m>
                <a:r>
                  <a:rPr lang="en-US" sz="5400" b="0" dirty="0">
                    <a:cs typeface="Times New Roman" panose="02020603050405020304" pitchFamily="18" charset="0"/>
                  </a:rPr>
                  <a:t> +10°= 65°-26.19°+10°= 48.81°. </a:t>
                </a:r>
                <a14:m>
                  <m:oMath xmlns:m="http://schemas.openxmlformats.org/officeDocument/2006/math">
                    <m:sSub>
                      <m:sSubPr>
                        <m:ctrlPr>
                          <a:rPr lang="en-US" sz="5400" b="0" i="1">
                            <a:cs typeface="Times New Roman" panose="02020603050405020304" pitchFamily="18" charset="0"/>
                          </a:rPr>
                        </m:ctrlPr>
                      </m:sSubPr>
                      <m:e>
                        <m:r>
                          <a:rPr lang="az-Cyrl-AZ" sz="5400" b="0" i="1">
                            <a:cs typeface="Times New Roman" panose="02020603050405020304" pitchFamily="18" charset="0"/>
                          </a:rPr>
                          <m:t>Ф</m:t>
                        </m:r>
                      </m:e>
                      <m:sub>
                        <m:r>
                          <a:rPr lang="en-US" sz="5400" b="0" i="1">
                            <a:cs typeface="Times New Roman" panose="02020603050405020304" pitchFamily="18" charset="0"/>
                          </a:rPr>
                          <m:t>𝑐</m:t>
                        </m:r>
                        <m:r>
                          <a:rPr lang="en-US" sz="5400" b="0" i="1">
                            <a:cs typeface="Times New Roman" panose="02020603050405020304" pitchFamily="18" charset="0"/>
                          </a:rPr>
                          <m:t>𝑚</m:t>
                        </m:r>
                      </m:sub>
                    </m:sSub>
                  </m:oMath>
                </a14:m>
                <a:r>
                  <a:rPr lang="en-US" sz="5400" b="0" dirty="0">
                    <a:cs typeface="Times New Roman" panose="02020603050405020304" pitchFamily="18" charset="0"/>
                  </a:rPr>
                  <a:t>  is chosen to be the phase added by lead controller meet the design specification. From </a:t>
                </a:r>
                <a14:m>
                  <m:oMath xmlns:m="http://schemas.openxmlformats.org/officeDocument/2006/math">
                    <m:sSub>
                      <m:sSubPr>
                        <m:ctrlPr>
                          <a:rPr lang="en-US" sz="5400" b="0" i="1">
                            <a:cs typeface="Times New Roman" panose="02020603050405020304" pitchFamily="18" charset="0"/>
                          </a:rPr>
                        </m:ctrlPr>
                      </m:sSubPr>
                      <m:e>
                        <m:r>
                          <a:rPr lang="az-Cyrl-AZ" sz="5400" b="0" i="1">
                            <a:cs typeface="Times New Roman" panose="02020603050405020304" pitchFamily="18" charset="0"/>
                          </a:rPr>
                          <m:t>Ф</m:t>
                        </m:r>
                      </m:e>
                      <m:sub>
                        <m:r>
                          <a:rPr lang="en-US" sz="5400" b="0" i="1">
                            <a:cs typeface="Times New Roman" panose="02020603050405020304" pitchFamily="18" charset="0"/>
                          </a:rPr>
                          <m:t>𝑐</m:t>
                        </m:r>
                        <m:r>
                          <a:rPr lang="en-US" sz="5400" b="0" i="1">
                            <a:cs typeface="Times New Roman" panose="02020603050405020304" pitchFamily="18" charset="0"/>
                          </a:rPr>
                          <m:t>𝑚</m:t>
                        </m:r>
                      </m:sub>
                    </m:sSub>
                  </m:oMath>
                </a14:m>
                <a:r>
                  <a:rPr lang="en-US" sz="5400" b="0" dirty="0">
                    <a:cs typeface="Times New Roman" panose="02020603050405020304" pitchFamily="18" charset="0"/>
                  </a:rPr>
                  <a:t>, </a:t>
                </a:r>
                <a14:m>
                  <m:oMath xmlns:m="http://schemas.openxmlformats.org/officeDocument/2006/math">
                    <m:r>
                      <m:rPr>
                        <m:sty m:val="p"/>
                      </m:rPr>
                      <a:rPr lang="el-GR" sz="5400" b="0">
                        <a:cs typeface="Times New Roman" panose="02020603050405020304" pitchFamily="18" charset="0"/>
                      </a:rPr>
                      <m:t>α</m:t>
                    </m:r>
                    <m:r>
                      <a:rPr lang="en-US" sz="5400" b="0" i="0" smtClean="0">
                        <a:cs typeface="Times New Roman" panose="02020603050405020304" pitchFamily="18" charset="0"/>
                      </a:rPr>
                      <m:t>=0.1819</m:t>
                    </m:r>
                  </m:oMath>
                </a14:m>
                <a:r>
                  <a:rPr lang="en-US" sz="5400" b="0" dirty="0">
                    <a:cs typeface="Times New Roman" panose="02020603050405020304" pitchFamily="18" charset="0"/>
                  </a:rPr>
                  <a:t> is obtained using the equation </a:t>
                </a:r>
                <a14:m>
                  <m:oMath xmlns:m="http://schemas.openxmlformats.org/officeDocument/2006/math">
                    <m:r>
                      <m:rPr>
                        <m:sty m:val="p"/>
                      </m:rPr>
                      <a:rPr lang="el-GR" sz="5400" b="0">
                        <a:cs typeface="Times New Roman" panose="02020603050405020304" pitchFamily="18" charset="0"/>
                      </a:rPr>
                      <m:t>α</m:t>
                    </m:r>
                  </m:oMath>
                </a14:m>
                <a:r>
                  <a:rPr lang="en-US" sz="5400" b="0" dirty="0">
                    <a:cs typeface="Times New Roman" panose="02020603050405020304" pitchFamily="18" charset="0"/>
                  </a:rPr>
                  <a:t>=</a:t>
                </a:r>
                <a14:m>
                  <m:oMath xmlns:m="http://schemas.openxmlformats.org/officeDocument/2006/math">
                    <m:f>
                      <m:fPr>
                        <m:ctrlPr>
                          <a:rPr lang="en-US" sz="5400" b="0" i="1" dirty="0" smtClean="0">
                            <a:cs typeface="Times New Roman" panose="02020603050405020304" pitchFamily="18" charset="0"/>
                          </a:rPr>
                        </m:ctrlPr>
                      </m:fPr>
                      <m:num>
                        <m:r>
                          <a:rPr lang="en-US" sz="5400" b="0" i="1" dirty="0" smtClean="0">
                            <a:cs typeface="Times New Roman" panose="02020603050405020304" pitchFamily="18" charset="0"/>
                          </a:rPr>
                          <m:t>1−</m:t>
                        </m:r>
                        <m:r>
                          <m:rPr>
                            <m:sty m:val="p"/>
                          </m:rPr>
                          <a:rPr lang="en-US" sz="5400" b="0" i="0" dirty="0" smtClean="0">
                            <a:cs typeface="Times New Roman" panose="02020603050405020304" pitchFamily="18" charset="0"/>
                          </a:rPr>
                          <m:t>sin</m:t>
                        </m:r>
                        <m:r>
                          <a:rPr lang="en-US" sz="5400" b="0" i="1" dirty="0" smtClean="0">
                            <a:cs typeface="Times New Roman" panose="02020603050405020304" pitchFamily="18" charset="0"/>
                          </a:rPr>
                          <m:t>(</m:t>
                        </m:r>
                        <m:sSub>
                          <m:sSubPr>
                            <m:ctrlPr>
                              <a:rPr lang="en-US" sz="5400" b="0" i="1">
                                <a:cs typeface="Times New Roman" panose="02020603050405020304" pitchFamily="18" charset="0"/>
                              </a:rPr>
                            </m:ctrlPr>
                          </m:sSubPr>
                          <m:e>
                            <m:r>
                              <a:rPr lang="az-Cyrl-AZ" sz="5400" b="0" i="1">
                                <a:cs typeface="Times New Roman" panose="02020603050405020304" pitchFamily="18" charset="0"/>
                              </a:rPr>
                              <m:t>Ф</m:t>
                            </m:r>
                          </m:e>
                          <m:sub>
                            <m:r>
                              <a:rPr lang="en-US" sz="5400" b="0" i="1">
                                <a:cs typeface="Times New Roman" panose="02020603050405020304" pitchFamily="18" charset="0"/>
                              </a:rPr>
                              <m:t>𝑐𝑚</m:t>
                            </m:r>
                          </m:sub>
                        </m:sSub>
                        <m:r>
                          <a:rPr lang="en-US" sz="5400" b="0" i="1" smtClean="0">
                            <a:cs typeface="Times New Roman" panose="02020603050405020304" pitchFamily="18" charset="0"/>
                          </a:rPr>
                          <m:t>)</m:t>
                        </m:r>
                      </m:num>
                      <m:den>
                        <m:r>
                          <a:rPr lang="en-US" sz="5400" b="0" i="1" dirty="0" smtClean="0">
                            <a:cs typeface="Times New Roman" panose="02020603050405020304" pitchFamily="18" charset="0"/>
                          </a:rPr>
                          <m:t>1+</m:t>
                        </m:r>
                        <m:sSub>
                          <m:sSubPr>
                            <m:ctrlPr>
                              <a:rPr lang="en-US" sz="5400" b="0" i="1">
                                <a:cs typeface="Times New Roman" panose="02020603050405020304" pitchFamily="18" charset="0"/>
                              </a:rPr>
                            </m:ctrlPr>
                          </m:sSubPr>
                          <m:e>
                            <m:r>
                              <m:rPr>
                                <m:sty m:val="p"/>
                              </m:rPr>
                              <a:rPr lang="en-US" sz="5400" b="0" i="0" smtClean="0">
                                <a:cs typeface="Times New Roman" panose="02020603050405020304" pitchFamily="18" charset="0"/>
                              </a:rPr>
                              <m:t>sin</m:t>
                            </m:r>
                            <m:r>
                              <a:rPr lang="en-US" sz="5400" b="0" i="1" smtClean="0">
                                <a:cs typeface="Times New Roman" panose="02020603050405020304" pitchFamily="18" charset="0"/>
                              </a:rPr>
                              <m:t>(</m:t>
                            </m:r>
                            <m:r>
                              <a:rPr lang="az-Cyrl-AZ" sz="5400" b="0" i="1">
                                <a:cs typeface="Times New Roman" panose="02020603050405020304" pitchFamily="18" charset="0"/>
                              </a:rPr>
                              <m:t>Ф</m:t>
                            </m:r>
                          </m:e>
                          <m:sub>
                            <m:r>
                              <a:rPr lang="en-US" sz="5400" b="0" i="1">
                                <a:cs typeface="Times New Roman" panose="02020603050405020304" pitchFamily="18" charset="0"/>
                              </a:rPr>
                              <m:t>𝑐𝑚</m:t>
                            </m:r>
                          </m:sub>
                        </m:sSub>
                        <m:r>
                          <a:rPr lang="en-US" sz="5400" b="0" i="1" smtClean="0">
                            <a:cs typeface="Times New Roman" panose="02020603050405020304" pitchFamily="18" charset="0"/>
                          </a:rPr>
                          <m:t>)</m:t>
                        </m:r>
                      </m:den>
                    </m:f>
                  </m:oMath>
                </a14:m>
                <a:r>
                  <a:rPr lang="en-US" sz="5400" b="0" dirty="0">
                    <a:cs typeface="Times New Roman" panose="02020603050405020304" pitchFamily="18" charset="0"/>
                  </a:rPr>
                  <a:t>.  </a:t>
                </a:r>
              </a:p>
              <a:p>
                <a:pPr algn="just"/>
                <a:r>
                  <a:rPr lang="en-US" sz="5400" b="0" dirty="0">
                    <a:cs typeface="Times New Roman" panose="02020603050405020304" pitchFamily="18" charset="0"/>
                  </a:rPr>
                  <a:t>To leverage the maximum capability of the compensator, the maximum phase contribution frequency, </a:t>
                </a:r>
                <a14:m>
                  <m:oMath xmlns:m="http://schemas.openxmlformats.org/officeDocument/2006/math">
                    <m:sSub>
                      <m:sSubPr>
                        <m:ctrlPr>
                          <a:rPr lang="en-US" sz="5400" b="0" i="1" smtClean="0">
                            <a:cs typeface="Times New Roman" panose="02020603050405020304" pitchFamily="18" charset="0"/>
                          </a:rPr>
                        </m:ctrlPr>
                      </m:sSubPr>
                      <m:e>
                        <m:r>
                          <m:rPr>
                            <m:sty m:val="p"/>
                          </m:rPr>
                          <a:rPr lang="el-GR" sz="5400" b="0" i="1" smtClean="0">
                            <a:cs typeface="Times New Roman" panose="02020603050405020304" pitchFamily="18" charset="0"/>
                          </a:rPr>
                          <m:t>ω</m:t>
                        </m:r>
                      </m:e>
                      <m:sub>
                        <m:r>
                          <a:rPr lang="en-US" sz="5400" b="0" i="1" smtClean="0">
                            <a:cs typeface="Times New Roman" panose="02020603050405020304" pitchFamily="18" charset="0"/>
                          </a:rPr>
                          <m:t>𝑚</m:t>
                        </m:r>
                      </m:sub>
                    </m:sSub>
                  </m:oMath>
                </a14:m>
                <a:r>
                  <a:rPr lang="en-US" sz="5400" b="0" dirty="0">
                    <a:cs typeface="Times New Roman" panose="02020603050405020304" pitchFamily="18" charset="0"/>
                  </a:rPr>
                  <a:t>, of the lead compensator is set to be the new gain cross-over frequency of the of the open-loop system </a:t>
                </a:r>
                <a14:m>
                  <m:oMath xmlns:m="http://schemas.openxmlformats.org/officeDocument/2006/math">
                    <m:sSub>
                      <m:sSubPr>
                        <m:ctrlPr>
                          <a:rPr lang="en-US" sz="5400" b="0" i="1">
                            <a:cs typeface="Times New Roman" panose="02020603050405020304" pitchFamily="18" charset="0"/>
                          </a:rPr>
                        </m:ctrlPr>
                      </m:sSubPr>
                      <m:e>
                        <m:r>
                          <m:rPr>
                            <m:sty m:val="p"/>
                          </m:rPr>
                          <a:rPr lang="en-US" sz="5400" b="0">
                            <a:cs typeface="Times New Roman" panose="02020603050405020304" pitchFamily="18" charset="0"/>
                          </a:rPr>
                          <m:t>C</m:t>
                        </m:r>
                      </m:e>
                      <m:sub>
                        <m:r>
                          <m:rPr>
                            <m:sty m:val="p"/>
                          </m:rPr>
                          <a:rPr lang="en-US" sz="5400" b="0">
                            <a:cs typeface="Times New Roman" panose="02020603050405020304" pitchFamily="18" charset="0"/>
                          </a:rPr>
                          <m:t>lead</m:t>
                        </m:r>
                      </m:sub>
                    </m:sSub>
                  </m:oMath>
                </a14:m>
                <a:r>
                  <a:rPr lang="en-US" sz="5400" b="0" dirty="0">
                    <a:cs typeface="Times New Roman" panose="02020603050405020304" pitchFamily="18" charset="0"/>
                  </a:rPr>
                  <a:t>* </a:t>
                </a:r>
                <a14:m>
                  <m:oMath xmlns:m="http://schemas.openxmlformats.org/officeDocument/2006/math">
                    <m:sSub>
                      <m:sSubPr>
                        <m:ctrlPr>
                          <a:rPr lang="en-US" sz="5400" b="0" i="1">
                            <a:cs typeface="Times New Roman" panose="02020603050405020304" pitchFamily="18" charset="0"/>
                          </a:rPr>
                        </m:ctrlPr>
                      </m:sSubPr>
                      <m:e>
                        <m:r>
                          <a:rPr lang="en-US" sz="5400" b="0" i="1">
                            <a:cs typeface="Times New Roman" panose="02020603050405020304" pitchFamily="18" charset="0"/>
                          </a:rPr>
                          <m:t>𝐺</m:t>
                        </m:r>
                      </m:e>
                      <m:sub>
                        <m:r>
                          <a:rPr lang="en-US" sz="5400" b="0" i="1">
                            <a:cs typeface="Times New Roman" panose="02020603050405020304" pitchFamily="18" charset="0"/>
                          </a:rPr>
                          <m:t>𝑥</m:t>
                        </m:r>
                      </m:sub>
                    </m:sSub>
                  </m:oMath>
                </a14:m>
                <a:r>
                  <a:rPr lang="en-US" sz="5400" b="0" dirty="0">
                    <a:cs typeface="Times New Roman" panose="02020603050405020304" pitchFamily="18" charset="0"/>
                  </a:rPr>
                  <a:t> . Hence, setting </a:t>
                </a:r>
                <a14:m>
                  <m:oMath xmlns:m="http://schemas.openxmlformats.org/officeDocument/2006/math">
                    <m:sSub>
                      <m:sSubPr>
                        <m:ctrlPr>
                          <a:rPr lang="en-US" sz="5400" b="0" i="1">
                            <a:cs typeface="Times New Roman" panose="02020603050405020304" pitchFamily="18" charset="0"/>
                          </a:rPr>
                        </m:ctrlPr>
                      </m:sSubPr>
                      <m:e>
                        <m:r>
                          <m:rPr>
                            <m:sty m:val="p"/>
                          </m:rPr>
                          <a:rPr lang="el-GR" sz="5400" b="0" i="1">
                            <a:cs typeface="Times New Roman" panose="02020603050405020304" pitchFamily="18" charset="0"/>
                          </a:rPr>
                          <m:t>ω</m:t>
                        </m:r>
                      </m:e>
                      <m:sub>
                        <m:r>
                          <a:rPr lang="en-US" sz="5400" b="0" i="1">
                            <a:cs typeface="Times New Roman" panose="02020603050405020304" pitchFamily="18" charset="0"/>
                          </a:rPr>
                          <m:t>𝑚</m:t>
                        </m:r>
                      </m:sub>
                    </m:sSub>
                  </m:oMath>
                </a14:m>
                <a:r>
                  <a:rPr lang="en-US" sz="5400" b="0" dirty="0">
                    <a:cs typeface="Times New Roman" panose="02020603050405020304" pitchFamily="18" charset="0"/>
                  </a:rPr>
                  <a:t> as the new gain cross-over frequency yields 20*</a:t>
                </a:r>
                <a14:m>
                  <m:oMath xmlns:m="http://schemas.openxmlformats.org/officeDocument/2006/math">
                    <m:sSub>
                      <m:sSubPr>
                        <m:ctrlPr>
                          <a:rPr lang="en-US" sz="5400" b="0" i="1" smtClean="0">
                            <a:cs typeface="Times New Roman" panose="02020603050405020304" pitchFamily="18" charset="0"/>
                          </a:rPr>
                        </m:ctrlPr>
                      </m:sSubPr>
                      <m:e>
                        <m:r>
                          <m:rPr>
                            <m:sty m:val="p"/>
                          </m:rPr>
                          <a:rPr lang="en-US" sz="5400" b="0" i="0" smtClean="0">
                            <a:cs typeface="Times New Roman" panose="02020603050405020304" pitchFamily="18" charset="0"/>
                          </a:rPr>
                          <m:t>log</m:t>
                        </m:r>
                      </m:e>
                      <m:sub>
                        <m:r>
                          <a:rPr lang="en-US" sz="5400" b="0" i="1" smtClean="0">
                            <a:cs typeface="Times New Roman" panose="02020603050405020304" pitchFamily="18" charset="0"/>
                          </a:rPr>
                          <m:t>20</m:t>
                        </m:r>
                      </m:sub>
                    </m:sSub>
                    <m:r>
                      <a:rPr lang="en-US" sz="5400" b="0" i="1" smtClean="0">
                        <a:cs typeface="Times New Roman" panose="02020603050405020304" pitchFamily="18" charset="0"/>
                      </a:rPr>
                      <m:t>∗[</m:t>
                    </m:r>
                    <m:sSub>
                      <m:sSubPr>
                        <m:ctrlPr>
                          <a:rPr lang="en-US" sz="5400" b="0" i="1">
                            <a:cs typeface="Times New Roman" panose="02020603050405020304" pitchFamily="18" charset="0"/>
                          </a:rPr>
                        </m:ctrlPr>
                      </m:sSubPr>
                      <m:e>
                        <m:r>
                          <m:rPr>
                            <m:sty m:val="p"/>
                          </m:rPr>
                          <a:rPr lang="en-US" sz="5400" b="0">
                            <a:cs typeface="Times New Roman" panose="02020603050405020304" pitchFamily="18" charset="0"/>
                          </a:rPr>
                          <m:t>C</m:t>
                        </m:r>
                      </m:e>
                      <m:sub>
                        <m:r>
                          <m:rPr>
                            <m:sty m:val="p"/>
                          </m:rPr>
                          <a:rPr lang="en-US" sz="5400" b="0">
                            <a:cs typeface="Times New Roman" panose="02020603050405020304" pitchFamily="18" charset="0"/>
                          </a:rPr>
                          <m:t>lead</m:t>
                        </m:r>
                      </m:sub>
                    </m:sSub>
                  </m:oMath>
                </a14:m>
                <a:r>
                  <a:rPr lang="en-US" sz="5400" b="0" dirty="0">
                    <a:cs typeface="Times New Roman" panose="02020603050405020304" pitchFamily="18" charset="0"/>
                  </a:rPr>
                  <a:t>(j* </a:t>
                </a:r>
                <a14:m>
                  <m:oMath xmlns:m="http://schemas.openxmlformats.org/officeDocument/2006/math">
                    <m:sSub>
                      <m:sSubPr>
                        <m:ctrlPr>
                          <a:rPr lang="en-US" sz="5400" b="0" i="1">
                            <a:cs typeface="Times New Roman" panose="02020603050405020304" pitchFamily="18" charset="0"/>
                          </a:rPr>
                        </m:ctrlPr>
                      </m:sSubPr>
                      <m:e>
                        <m:r>
                          <m:rPr>
                            <m:sty m:val="p"/>
                          </m:rPr>
                          <a:rPr lang="el-GR" sz="5400" b="0" i="1">
                            <a:cs typeface="Times New Roman" panose="02020603050405020304" pitchFamily="18" charset="0"/>
                          </a:rPr>
                          <m:t>ω</m:t>
                        </m:r>
                      </m:e>
                      <m:sub>
                        <m:r>
                          <a:rPr lang="en-US" sz="5400" b="0" i="1">
                            <a:cs typeface="Times New Roman" panose="02020603050405020304" pitchFamily="18" charset="0"/>
                          </a:rPr>
                          <m:t>𝑚</m:t>
                        </m:r>
                      </m:sub>
                    </m:sSub>
                  </m:oMath>
                </a14:m>
                <a:r>
                  <a:rPr lang="en-US" sz="5400" b="0" dirty="0">
                    <a:cs typeface="Times New Roman" panose="02020603050405020304" pitchFamily="18" charset="0"/>
                  </a:rPr>
                  <a:t> )*G(j* </a:t>
                </a:r>
                <a14:m>
                  <m:oMath xmlns:m="http://schemas.openxmlformats.org/officeDocument/2006/math">
                    <m:sSub>
                      <m:sSubPr>
                        <m:ctrlPr>
                          <a:rPr lang="en-US" sz="5400" b="0" i="1">
                            <a:cs typeface="Times New Roman" panose="02020603050405020304" pitchFamily="18" charset="0"/>
                          </a:rPr>
                        </m:ctrlPr>
                      </m:sSubPr>
                      <m:e>
                        <m:r>
                          <m:rPr>
                            <m:sty m:val="p"/>
                          </m:rPr>
                          <a:rPr lang="el-GR" sz="5400" b="0" i="1">
                            <a:cs typeface="Times New Roman" panose="02020603050405020304" pitchFamily="18" charset="0"/>
                          </a:rPr>
                          <m:t>ω</m:t>
                        </m:r>
                      </m:e>
                      <m:sub>
                        <m:r>
                          <a:rPr lang="en-US" sz="5400" b="0" i="1">
                            <a:cs typeface="Times New Roman" panose="02020603050405020304" pitchFamily="18" charset="0"/>
                          </a:rPr>
                          <m:t>𝑚</m:t>
                        </m:r>
                      </m:sub>
                    </m:sSub>
                  </m:oMath>
                </a14:m>
                <a:r>
                  <a:rPr lang="en-US" sz="5400" b="0" dirty="0">
                    <a:cs typeface="Times New Roman" panose="02020603050405020304" pitchFamily="18" charset="0"/>
                  </a:rPr>
                  <a:t> )]=0. Solving this equation yields T=0.046</a:t>
                </a:r>
              </a:p>
              <a:p>
                <a:pPr algn="just"/>
                <a:r>
                  <a:rPr lang="en-US" sz="5400" b="0" dirty="0">
                    <a:cs typeface="Times New Roman" panose="02020603050405020304" pitchFamily="18" charset="0"/>
                  </a:rPr>
                  <a:t>Therefore, the following lead compensator was designed for the X-axis: </a:t>
                </a:r>
                <a14:m>
                  <m:oMath xmlns:m="http://schemas.openxmlformats.org/officeDocument/2006/math">
                    <m:sSub>
                      <m:sSubPr>
                        <m:ctrlPr>
                          <a:rPr lang="en-US" sz="5400" b="0" i="1" smtClean="0">
                            <a:cs typeface="Times New Roman" panose="02020603050405020304" pitchFamily="18" charset="0"/>
                          </a:rPr>
                        </m:ctrlPr>
                      </m:sSubPr>
                      <m:e>
                        <m:r>
                          <m:rPr>
                            <m:sty m:val="p"/>
                          </m:rPr>
                          <a:rPr lang="en-US" sz="5400" b="0" i="0" smtClean="0">
                            <a:cs typeface="Times New Roman" panose="02020603050405020304" pitchFamily="18" charset="0"/>
                          </a:rPr>
                          <m:t>C</m:t>
                        </m:r>
                      </m:e>
                      <m:sub>
                        <m:r>
                          <m:rPr>
                            <m:sty m:val="p"/>
                          </m:rPr>
                          <a:rPr lang="en-US" sz="5400" b="0" i="0" smtClean="0">
                            <a:cs typeface="Times New Roman" panose="02020603050405020304" pitchFamily="18" charset="0"/>
                          </a:rPr>
                          <m:t>lead</m:t>
                        </m:r>
                      </m:sub>
                    </m:sSub>
                    <m:r>
                      <a:rPr lang="en-US" sz="5400" b="0" i="0" smtClean="0">
                        <a:cs typeface="Times New Roman" panose="02020603050405020304" pitchFamily="18" charset="0"/>
                      </a:rPr>
                      <m:t>=</m:t>
                    </m:r>
                    <m:r>
                      <a:rPr lang="en-US" sz="5400" b="0" i="0" smtClean="0">
                        <a:cs typeface="Times New Roman" panose="02020603050405020304" pitchFamily="18" charset="0"/>
                      </a:rPr>
                      <m:t>0.286</m:t>
                    </m:r>
                    <m:r>
                      <a:rPr lang="en-US" sz="5400" b="0" i="0" smtClean="0">
                        <a:cs typeface="Times New Roman" panose="02020603050405020304" pitchFamily="18" charset="0"/>
                      </a:rPr>
                      <m:t>∗</m:t>
                    </m:r>
                    <m:f>
                      <m:fPr>
                        <m:ctrlPr>
                          <a:rPr lang="en-US" sz="5400" b="0" i="1" smtClean="0">
                            <a:cs typeface="Times New Roman" panose="02020603050405020304" pitchFamily="18" charset="0"/>
                          </a:rPr>
                        </m:ctrlPr>
                      </m:fPr>
                      <m:num>
                        <m:r>
                          <a:rPr lang="en-US" sz="5400" b="0" i="0" smtClean="0">
                            <a:cs typeface="Times New Roman" panose="02020603050405020304" pitchFamily="18" charset="0"/>
                          </a:rPr>
                          <m:t>0.046∗</m:t>
                        </m:r>
                        <m:r>
                          <m:rPr>
                            <m:sty m:val="p"/>
                          </m:rPr>
                          <a:rPr lang="en-US" sz="5400" b="0" i="0" smtClean="0">
                            <a:cs typeface="Times New Roman" panose="02020603050405020304" pitchFamily="18" charset="0"/>
                          </a:rPr>
                          <m:t>s</m:t>
                        </m:r>
                        <m:r>
                          <a:rPr lang="en-US" sz="5400" b="0" i="0" smtClean="0">
                            <a:cs typeface="Times New Roman" panose="02020603050405020304" pitchFamily="18" charset="0"/>
                          </a:rPr>
                          <m:t>+1</m:t>
                        </m:r>
                      </m:num>
                      <m:den>
                        <m:r>
                          <a:rPr lang="en-US" sz="5400" b="0" i="0" smtClean="0">
                            <a:cs typeface="Times New Roman" panose="02020603050405020304" pitchFamily="18" charset="0"/>
                          </a:rPr>
                          <m:t>0.0083</m:t>
                        </m:r>
                        <m:r>
                          <m:rPr>
                            <m:sty m:val="p"/>
                          </m:rPr>
                          <a:rPr lang="en-US" sz="5400" b="0" i="0" smtClean="0">
                            <a:cs typeface="Times New Roman" panose="02020603050405020304" pitchFamily="18" charset="0"/>
                          </a:rPr>
                          <m:t>s</m:t>
                        </m:r>
                        <m:r>
                          <a:rPr lang="en-US" sz="5400" b="0" i="0" smtClean="0">
                            <a:cs typeface="Times New Roman" panose="02020603050405020304" pitchFamily="18" charset="0"/>
                          </a:rPr>
                          <m:t>+1</m:t>
                        </m:r>
                      </m:den>
                    </m:f>
                    <m:r>
                      <a:rPr lang="en-US" sz="5400" b="0" i="0" smtClean="0">
                        <a:cs typeface="Times New Roman" panose="02020603050405020304" pitchFamily="18" charset="0"/>
                      </a:rPr>
                      <m:t>.</m:t>
                    </m:r>
                  </m:oMath>
                </a14:m>
                <a:r>
                  <a:rPr lang="en-US" sz="5400" b="0" dirty="0">
                    <a:cs typeface="Times New Roman" panose="02020603050405020304" pitchFamily="18" charset="0"/>
                  </a:rPr>
                  <a:t> The bottom-right picture shows the bode diagram of the compensated system. The  system effectively meets the desired phase and gain margin specifications. </a:t>
                </a:r>
              </a:p>
            </p:txBody>
          </p:sp>
        </mc:Choice>
        <mc:Fallback>
          <p:sp>
            <p:nvSpPr>
              <p:cNvPr id="12" name="Text Placeholder 11">
                <a:extLst>
                  <a:ext uri="{FF2B5EF4-FFF2-40B4-BE49-F238E27FC236}">
                    <a16:creationId xmlns:a16="http://schemas.microsoft.com/office/drawing/2014/main" id="{46B87D2A-9D5D-0062-6532-8327015943F5}"/>
                  </a:ext>
                </a:extLst>
              </p:cNvPr>
              <p:cNvSpPr>
                <a:spLocks noGrp="1" noRot="1" noChangeAspect="1" noMove="1" noResize="1" noEditPoints="1" noAdjustHandles="1" noChangeArrowheads="1" noChangeShapeType="1" noTextEdit="1"/>
              </p:cNvSpPr>
              <p:nvPr>
                <p:ph type="body" sz="quarter" idx="3"/>
              </p:nvPr>
            </p:nvSpPr>
            <p:spPr>
              <a:xfrm>
                <a:off x="105084" y="1971040"/>
                <a:ext cx="9567235" cy="4750435"/>
              </a:xfrm>
              <a:blipFill>
                <a:blip r:embed="rId2"/>
                <a:stretch>
                  <a:fillRect l="-318" t="-4231" r="-127" b="-128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3C3941C4-134A-6E5A-B624-0B96747A5939}"/>
              </a:ext>
            </a:extLst>
          </p:cNvPr>
          <p:cNvSpPr>
            <a:spLocks noGrp="1"/>
          </p:cNvSpPr>
          <p:nvPr>
            <p:ph type="sldNum" sz="quarter" idx="12"/>
          </p:nvPr>
        </p:nvSpPr>
        <p:spPr/>
        <p:txBody>
          <a:bodyPr/>
          <a:lstStyle/>
          <a:p>
            <a:fld id="{3109D357-8067-4A1F-97B2-93C5160B78D9}" type="slidenum">
              <a:rPr lang="en-US" smtClean="0"/>
              <a:t>25</a:t>
            </a:fld>
            <a:endParaRPr lang="en-US"/>
          </a:p>
        </p:txBody>
      </p:sp>
      <p:pic>
        <p:nvPicPr>
          <p:cNvPr id="10" name="Content Placeholder 9" descr="A diagram of a function&#10;&#10;Description automatically generated">
            <a:extLst>
              <a:ext uri="{FF2B5EF4-FFF2-40B4-BE49-F238E27FC236}">
                <a16:creationId xmlns:a16="http://schemas.microsoft.com/office/drawing/2014/main" id="{913CF435-7AB6-EAF5-F4DD-FCB53B807F1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724695" y="2164555"/>
            <a:ext cx="2309808" cy="1822311"/>
          </a:xfrm>
          <a:prstGeom prst="rect">
            <a:avLst/>
          </a:prstGeom>
          <a:ln>
            <a:noFill/>
          </a:ln>
          <a:effectLst>
            <a:outerShdw blurRad="292100" dist="139700" dir="2700000" algn="tl" rotWithShape="0">
              <a:srgbClr val="333333">
                <a:alpha val="65000"/>
              </a:srgbClr>
            </a:outerShdw>
          </a:effectLst>
        </p:spPr>
      </p:pic>
      <p:pic>
        <p:nvPicPr>
          <p:cNvPr id="15" name="Content Placeholder 14" descr="A diagram of a function&#10;&#10;Description automatically generated">
            <a:extLst>
              <a:ext uri="{FF2B5EF4-FFF2-40B4-BE49-F238E27FC236}">
                <a16:creationId xmlns:a16="http://schemas.microsoft.com/office/drawing/2014/main" id="{C8EC3E4C-AE87-4742-99DC-77010CF61BFF}"/>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9724695" y="4375968"/>
            <a:ext cx="2236939" cy="18223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3920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F49BD-478C-A223-012F-5DF0CC7F275D}"/>
              </a:ext>
            </a:extLst>
          </p:cNvPr>
          <p:cNvSpPr>
            <a:spLocks noGrp="1"/>
          </p:cNvSpPr>
          <p:nvPr>
            <p:ph type="title"/>
          </p:nvPr>
        </p:nvSpPr>
        <p:spPr>
          <a:xfrm>
            <a:off x="-202692" y="900899"/>
            <a:ext cx="12328187" cy="681040"/>
          </a:xfrm>
        </p:spPr>
        <p:txBody>
          <a:bodyPr>
            <a:normAutofit/>
          </a:bodyPr>
          <a:lstStyle/>
          <a:p>
            <a:pPr algn="ctr"/>
            <a:r>
              <a:rPr lang="en-US" sz="2800" b="1" dirty="0">
                <a:latin typeface="+mn-lt"/>
                <a:cs typeface="Times New Roman" panose="02020603050405020304" pitchFamily="18" charset="0"/>
              </a:rPr>
              <a:t>System identification, PID and Lead Compensator Design for XY stage</a:t>
            </a:r>
            <a:endParaRPr lang="en-US" sz="2800" dirty="0">
              <a:latin typeface="+mn-lt"/>
              <a:cs typeface="Times New Roman" panose="02020603050405020304" pitchFamily="18" charset="0"/>
            </a:endParaRPr>
          </a:p>
        </p:txBody>
      </p:sp>
      <p:sp>
        <p:nvSpPr>
          <p:cNvPr id="3" name="Text Placeholder 2">
            <a:extLst>
              <a:ext uri="{FF2B5EF4-FFF2-40B4-BE49-F238E27FC236}">
                <a16:creationId xmlns:a16="http://schemas.microsoft.com/office/drawing/2014/main" id="{8571AE49-AE1E-B9D6-9695-D9A0CCCECBCB}"/>
              </a:ext>
            </a:extLst>
          </p:cNvPr>
          <p:cNvSpPr>
            <a:spLocks noGrp="1"/>
          </p:cNvSpPr>
          <p:nvPr>
            <p:ph type="body"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mc:Choice xmlns:a14="http://schemas.microsoft.com/office/drawing/2010/main" Requires="a14">
          <p:sp>
            <p:nvSpPr>
              <p:cNvPr id="12" name="Text Placeholder 11">
                <a:extLst>
                  <a:ext uri="{FF2B5EF4-FFF2-40B4-BE49-F238E27FC236}">
                    <a16:creationId xmlns:a16="http://schemas.microsoft.com/office/drawing/2014/main" id="{46B87D2A-9D5D-0062-6532-8327015943F5}"/>
                  </a:ext>
                </a:extLst>
              </p:cNvPr>
              <p:cNvSpPr>
                <a:spLocks noGrp="1"/>
              </p:cNvSpPr>
              <p:nvPr>
                <p:ph type="body" sz="quarter" idx="3"/>
              </p:nvPr>
            </p:nvSpPr>
            <p:spPr>
              <a:xfrm>
                <a:off x="206684" y="1458910"/>
                <a:ext cx="6945956" cy="4897440"/>
              </a:xfrm>
            </p:spPr>
            <p:txBody>
              <a:bodyPr>
                <a:noAutofit/>
              </a:bodyPr>
              <a:lstStyle/>
              <a:p>
                <a:r>
                  <a:rPr lang="en-US" sz="1400" dirty="0">
                    <a:cs typeface="Times New Roman" panose="02020603050405020304" pitchFamily="18" charset="0"/>
                  </a:rPr>
                  <a:t>Lead Controller Design for the stage Y-axis</a:t>
                </a:r>
              </a:p>
              <a:p>
                <a:r>
                  <a:rPr lang="en-US" sz="1400" b="0" dirty="0">
                    <a:cs typeface="Times New Roman" panose="02020603050405020304" pitchFamily="18" charset="0"/>
                  </a:rPr>
                  <a:t>The lead compensator design for the Y-axis is done with MATLAB’s SISOTOOL. The lead controller for the Y-axis has the form </a:t>
                </a:r>
                <a14:m>
                  <m:oMath xmlns:m="http://schemas.openxmlformats.org/officeDocument/2006/math">
                    <m:sSub>
                      <m:sSubPr>
                        <m:ctrlPr>
                          <a:rPr lang="en-US" sz="1400" b="0" i="1" smtClean="0">
                            <a:cs typeface="Times New Roman" panose="02020603050405020304" pitchFamily="18" charset="0"/>
                          </a:rPr>
                        </m:ctrlPr>
                      </m:sSubPr>
                      <m:e>
                        <m:r>
                          <m:rPr>
                            <m:sty m:val="p"/>
                          </m:rPr>
                          <a:rPr lang="en-US" sz="1400" b="0" i="0" smtClean="0">
                            <a:cs typeface="Times New Roman" panose="02020603050405020304" pitchFamily="18" charset="0"/>
                          </a:rPr>
                          <m:t>C</m:t>
                        </m:r>
                      </m:e>
                      <m:sub>
                        <m:r>
                          <m:rPr>
                            <m:sty m:val="p"/>
                          </m:rPr>
                          <a:rPr lang="en-US" sz="1400" b="0" i="0" smtClean="0">
                            <a:cs typeface="Times New Roman" panose="02020603050405020304" pitchFamily="18" charset="0"/>
                          </a:rPr>
                          <m:t>lead</m:t>
                        </m:r>
                      </m:sub>
                    </m:sSub>
                    <m:r>
                      <a:rPr lang="en-US" sz="1400" b="0" i="0" smtClean="0">
                        <a:cs typeface="Times New Roman" panose="02020603050405020304" pitchFamily="18" charset="0"/>
                      </a:rPr>
                      <m:t>=</m:t>
                    </m:r>
                    <m:sSub>
                      <m:sSubPr>
                        <m:ctrlPr>
                          <a:rPr lang="en-US" sz="1400" b="0" i="1" smtClean="0">
                            <a:cs typeface="Times New Roman" panose="02020603050405020304" pitchFamily="18" charset="0"/>
                          </a:rPr>
                        </m:ctrlPr>
                      </m:sSubPr>
                      <m:e>
                        <m:r>
                          <m:rPr>
                            <m:sty m:val="p"/>
                          </m:rPr>
                          <a:rPr lang="en-US" sz="1400" b="0" i="0" smtClean="0">
                            <a:cs typeface="Times New Roman" panose="02020603050405020304" pitchFamily="18" charset="0"/>
                          </a:rPr>
                          <m:t>k</m:t>
                        </m:r>
                      </m:e>
                      <m:sub>
                        <m:r>
                          <m:rPr>
                            <m:sty m:val="p"/>
                          </m:rPr>
                          <a:rPr lang="en-US" sz="1400" b="0" i="0" smtClean="0">
                            <a:cs typeface="Times New Roman" panose="02020603050405020304" pitchFamily="18" charset="0"/>
                          </a:rPr>
                          <m:t>lead</m:t>
                        </m:r>
                      </m:sub>
                    </m:sSub>
                    <m:r>
                      <a:rPr lang="en-US" sz="1400" b="0" i="0" smtClean="0">
                        <a:cs typeface="Times New Roman" panose="02020603050405020304" pitchFamily="18" charset="0"/>
                      </a:rPr>
                      <m:t>∗</m:t>
                    </m:r>
                    <m:f>
                      <m:fPr>
                        <m:ctrlPr>
                          <a:rPr lang="en-US" sz="1400" b="0" i="1" smtClean="0">
                            <a:cs typeface="Times New Roman" panose="02020603050405020304" pitchFamily="18" charset="0"/>
                          </a:rPr>
                        </m:ctrlPr>
                      </m:fPr>
                      <m:num>
                        <m:r>
                          <m:rPr>
                            <m:sty m:val="p"/>
                          </m:rPr>
                          <a:rPr lang="en-US" sz="1400" b="0" i="0" smtClean="0">
                            <a:cs typeface="Times New Roman" panose="02020603050405020304" pitchFamily="18" charset="0"/>
                          </a:rPr>
                          <m:t>Ts</m:t>
                        </m:r>
                        <m:r>
                          <a:rPr lang="en-US" sz="1400" b="0" i="0" smtClean="0">
                            <a:cs typeface="Times New Roman" panose="02020603050405020304" pitchFamily="18" charset="0"/>
                          </a:rPr>
                          <m:t>+1</m:t>
                        </m:r>
                      </m:num>
                      <m:den>
                        <m:r>
                          <m:rPr>
                            <m:sty m:val="p"/>
                          </m:rPr>
                          <a:rPr lang="el-GR" sz="1400" b="0" i="0" smtClean="0">
                            <a:cs typeface="Times New Roman" panose="02020603050405020304" pitchFamily="18" charset="0"/>
                          </a:rPr>
                          <m:t>α</m:t>
                        </m:r>
                        <m:r>
                          <m:rPr>
                            <m:sty m:val="p"/>
                          </m:rPr>
                          <a:rPr lang="en-US" sz="1400" b="0" i="0" smtClean="0">
                            <a:cs typeface="Times New Roman" panose="02020603050405020304" pitchFamily="18" charset="0"/>
                          </a:rPr>
                          <m:t>Ts</m:t>
                        </m:r>
                        <m:r>
                          <a:rPr lang="en-US" sz="1400" b="0" i="0" smtClean="0">
                            <a:cs typeface="Times New Roman" panose="02020603050405020304" pitchFamily="18" charset="0"/>
                          </a:rPr>
                          <m:t>+1</m:t>
                        </m:r>
                      </m:den>
                    </m:f>
                  </m:oMath>
                </a14:m>
                <a:r>
                  <a:rPr lang="en-US" sz="1400" b="0" dirty="0">
                    <a:cs typeface="Times New Roman" panose="02020603050405020304" pitchFamily="18" charset="0"/>
                  </a:rPr>
                  <a:t>. </a:t>
                </a:r>
                <a14:m>
                  <m:oMath xmlns:m="http://schemas.openxmlformats.org/officeDocument/2006/math">
                    <m:sSub>
                      <m:sSubPr>
                        <m:ctrlPr>
                          <a:rPr lang="en-US" sz="1400" b="0" i="1">
                            <a:cs typeface="Times New Roman" panose="02020603050405020304" pitchFamily="18" charset="0"/>
                          </a:rPr>
                        </m:ctrlPr>
                      </m:sSubPr>
                      <m:e>
                        <m:r>
                          <m:rPr>
                            <m:sty m:val="p"/>
                          </m:rPr>
                          <a:rPr lang="en-US" sz="1400" b="0">
                            <a:cs typeface="Times New Roman" panose="02020603050405020304" pitchFamily="18" charset="0"/>
                          </a:rPr>
                          <m:t>k</m:t>
                        </m:r>
                      </m:e>
                      <m:sub>
                        <m:r>
                          <m:rPr>
                            <m:sty m:val="p"/>
                          </m:rPr>
                          <a:rPr lang="en-US" sz="1400" b="0">
                            <a:cs typeface="Times New Roman" panose="02020603050405020304" pitchFamily="18" charset="0"/>
                          </a:rPr>
                          <m:t>lead</m:t>
                        </m:r>
                      </m:sub>
                    </m:sSub>
                  </m:oMath>
                </a14:m>
                <a:r>
                  <a:rPr lang="en-US" sz="1400" b="0" dirty="0">
                    <a:cs typeface="Times New Roman" panose="02020603050405020304" pitchFamily="18" charset="0"/>
                  </a:rPr>
                  <a:t> is determined using the static velocity error </a:t>
                </a:r>
                <a14:m>
                  <m:oMath xmlns:m="http://schemas.openxmlformats.org/officeDocument/2006/math">
                    <m:sSub>
                      <m:sSubPr>
                        <m:ctrlPr>
                          <a:rPr lang="en-US" sz="1400" b="0" i="1">
                            <a:cs typeface="Times New Roman" panose="02020603050405020304" pitchFamily="18" charset="0"/>
                          </a:rPr>
                        </m:ctrlPr>
                      </m:sSubPr>
                      <m:e>
                        <m:r>
                          <m:rPr>
                            <m:sty m:val="p"/>
                          </m:rPr>
                          <a:rPr lang="en-US" sz="1400" b="0">
                            <a:cs typeface="Times New Roman" panose="02020603050405020304" pitchFamily="18" charset="0"/>
                          </a:rPr>
                          <m:t>k</m:t>
                        </m:r>
                      </m:e>
                      <m:sub>
                        <m:r>
                          <m:rPr>
                            <m:sty m:val="p"/>
                          </m:rPr>
                          <a:rPr lang="en-US" sz="1400" b="0" i="0" smtClean="0">
                            <a:cs typeface="Times New Roman" panose="02020603050405020304" pitchFamily="18" charset="0"/>
                          </a:rPr>
                          <m:t>v</m:t>
                        </m:r>
                      </m:sub>
                    </m:sSub>
                  </m:oMath>
                </a14:m>
                <a:r>
                  <a:rPr lang="en-US" sz="1400" b="0" dirty="0">
                    <a:cs typeface="Times New Roman" panose="02020603050405020304" pitchFamily="18" charset="0"/>
                  </a:rPr>
                  <a:t> and the constant gain of the plant </a:t>
                </a:r>
                <a14:m>
                  <m:oMath xmlns:m="http://schemas.openxmlformats.org/officeDocument/2006/math">
                    <m:sSub>
                      <m:sSubPr>
                        <m:ctrlPr>
                          <a:rPr lang="en-US" sz="1400" b="0" i="1">
                            <a:cs typeface="Times New Roman" panose="02020603050405020304" pitchFamily="18" charset="0"/>
                          </a:rPr>
                        </m:ctrlPr>
                      </m:sSubPr>
                      <m:e>
                        <m:r>
                          <m:rPr>
                            <m:sty m:val="p"/>
                          </m:rPr>
                          <a:rPr lang="en-US" sz="1400" b="0">
                            <a:cs typeface="Times New Roman" panose="02020603050405020304" pitchFamily="18" charset="0"/>
                          </a:rPr>
                          <m:t>k</m:t>
                        </m:r>
                      </m:e>
                      <m:sub>
                        <m:r>
                          <m:rPr>
                            <m:sty m:val="p"/>
                          </m:rPr>
                          <a:rPr lang="en-US" sz="1400" b="0" i="0" smtClean="0">
                            <a:cs typeface="Times New Roman" panose="02020603050405020304" pitchFamily="18" charset="0"/>
                          </a:rPr>
                          <m:t>sys</m:t>
                        </m:r>
                      </m:sub>
                    </m:sSub>
                  </m:oMath>
                </a14:m>
                <a:r>
                  <a:rPr lang="en-US" sz="1400" b="0" dirty="0">
                    <a:cs typeface="Times New Roman" panose="02020603050405020304" pitchFamily="18" charset="0"/>
                  </a:rPr>
                  <a:t>. </a:t>
                </a:r>
                <a14:m>
                  <m:oMath xmlns:m="http://schemas.openxmlformats.org/officeDocument/2006/math">
                    <m:sSub>
                      <m:sSubPr>
                        <m:ctrlPr>
                          <a:rPr lang="en-US" sz="1400" b="0" i="1">
                            <a:cs typeface="Times New Roman" panose="02020603050405020304" pitchFamily="18" charset="0"/>
                          </a:rPr>
                        </m:ctrlPr>
                      </m:sSubPr>
                      <m:e>
                        <m:r>
                          <m:rPr>
                            <m:sty m:val="p"/>
                          </m:rPr>
                          <a:rPr lang="en-US" sz="1400" b="0">
                            <a:cs typeface="Times New Roman" panose="02020603050405020304" pitchFamily="18" charset="0"/>
                          </a:rPr>
                          <m:t>k</m:t>
                        </m:r>
                      </m:e>
                      <m:sub>
                        <m:r>
                          <m:rPr>
                            <m:sty m:val="p"/>
                          </m:rPr>
                          <a:rPr lang="en-US" sz="1400" b="0" i="0" smtClean="0">
                            <a:cs typeface="Times New Roman" panose="02020603050405020304" pitchFamily="18" charset="0"/>
                          </a:rPr>
                          <m:t>lead</m:t>
                        </m:r>
                      </m:sub>
                    </m:sSub>
                    <m:r>
                      <a:rPr lang="en-US" sz="1400" b="0" i="1" smtClean="0">
                        <a:cs typeface="Times New Roman" panose="02020603050405020304" pitchFamily="18" charset="0"/>
                      </a:rPr>
                      <m:t>=</m:t>
                    </m:r>
                    <m:sSub>
                      <m:sSubPr>
                        <m:ctrlPr>
                          <a:rPr lang="en-US" sz="1400" b="0" i="1">
                            <a:cs typeface="Times New Roman" panose="02020603050405020304" pitchFamily="18" charset="0"/>
                          </a:rPr>
                        </m:ctrlPr>
                      </m:sSubPr>
                      <m:e>
                        <m:r>
                          <m:rPr>
                            <m:sty m:val="p"/>
                          </m:rPr>
                          <a:rPr lang="en-US" sz="1400" b="0">
                            <a:cs typeface="Times New Roman" panose="02020603050405020304" pitchFamily="18" charset="0"/>
                          </a:rPr>
                          <m:t>k</m:t>
                        </m:r>
                      </m:e>
                      <m:sub>
                        <m:r>
                          <m:rPr>
                            <m:sty m:val="p"/>
                          </m:rPr>
                          <a:rPr lang="en-US" sz="1400" b="0">
                            <a:cs typeface="Times New Roman" panose="02020603050405020304" pitchFamily="18" charset="0"/>
                          </a:rPr>
                          <m:t>lead</m:t>
                        </m:r>
                      </m:sub>
                    </m:sSub>
                  </m:oMath>
                </a14:m>
                <a:r>
                  <a:rPr lang="en-US" sz="1400" b="0" dirty="0">
                    <a:cs typeface="Times New Roman" panose="02020603050405020304" pitchFamily="18" charset="0"/>
                  </a:rPr>
                  <a:t>=</a:t>
                </a:r>
                <a14:m>
                  <m:oMath xmlns:m="http://schemas.openxmlformats.org/officeDocument/2006/math">
                    <m:f>
                      <m:fPr>
                        <m:ctrlPr>
                          <a:rPr lang="en-US" sz="1400" b="0" i="1" dirty="0">
                            <a:cs typeface="Times New Roman" panose="02020603050405020304" pitchFamily="18" charset="0"/>
                          </a:rPr>
                        </m:ctrlPr>
                      </m:fPr>
                      <m:num>
                        <m:sSub>
                          <m:sSubPr>
                            <m:ctrlPr>
                              <a:rPr lang="en-US" sz="1400" b="0" i="1" dirty="0">
                                <a:cs typeface="Times New Roman" panose="02020603050405020304" pitchFamily="18" charset="0"/>
                              </a:rPr>
                            </m:ctrlPr>
                          </m:sSubPr>
                          <m:e>
                            <m:r>
                              <a:rPr lang="en-US" sz="1400" b="0" i="1" dirty="0">
                                <a:cs typeface="Times New Roman" panose="02020603050405020304" pitchFamily="18" charset="0"/>
                              </a:rPr>
                              <m:t>𝐾</m:t>
                            </m:r>
                          </m:e>
                          <m:sub>
                            <m:r>
                              <a:rPr lang="en-US" sz="1400" b="0" i="1" dirty="0">
                                <a:cs typeface="Times New Roman" panose="02020603050405020304" pitchFamily="18" charset="0"/>
                              </a:rPr>
                              <m:t>𝑣</m:t>
                            </m:r>
                          </m:sub>
                        </m:sSub>
                      </m:num>
                      <m:den>
                        <m:sSub>
                          <m:sSubPr>
                            <m:ctrlPr>
                              <a:rPr lang="en-US" sz="1400" b="0" i="1" dirty="0">
                                <a:cs typeface="Times New Roman" panose="02020603050405020304" pitchFamily="18" charset="0"/>
                              </a:rPr>
                            </m:ctrlPr>
                          </m:sSubPr>
                          <m:e>
                            <m:r>
                              <a:rPr lang="en-US" sz="1400" b="0" i="1" dirty="0">
                                <a:cs typeface="Times New Roman" panose="02020603050405020304" pitchFamily="18" charset="0"/>
                              </a:rPr>
                              <m:t>𝐾</m:t>
                            </m:r>
                          </m:e>
                          <m:sub>
                            <m:r>
                              <a:rPr lang="en-US" sz="1400" b="0" i="1" dirty="0">
                                <a:cs typeface="Times New Roman" panose="02020603050405020304" pitchFamily="18" charset="0"/>
                              </a:rPr>
                              <m:t>𝑠𝑦𝑠</m:t>
                            </m:r>
                          </m:sub>
                        </m:sSub>
                      </m:den>
                    </m:f>
                    <m:r>
                      <a:rPr lang="en-US" sz="1400" b="0" i="1" dirty="0">
                        <a:cs typeface="Times New Roman" panose="02020603050405020304" pitchFamily="18" charset="0"/>
                      </a:rPr>
                      <m:t>=</m:t>
                    </m:r>
                    <m:f>
                      <m:fPr>
                        <m:ctrlPr>
                          <a:rPr lang="en-US" sz="1400" b="0" i="1" dirty="0">
                            <a:cs typeface="Times New Roman" panose="02020603050405020304" pitchFamily="18" charset="0"/>
                          </a:rPr>
                        </m:ctrlPr>
                      </m:fPr>
                      <m:num>
                        <m:r>
                          <a:rPr lang="en-US" sz="1400" b="0" i="1" dirty="0">
                            <a:cs typeface="Times New Roman" panose="02020603050405020304" pitchFamily="18" charset="0"/>
                          </a:rPr>
                          <m:t>100</m:t>
                        </m:r>
                      </m:num>
                      <m:den>
                        <m:r>
                          <a:rPr lang="en-US" sz="1400" b="0" i="1" dirty="0" smtClean="0">
                            <a:cs typeface="Times New Roman" panose="02020603050405020304" pitchFamily="18" charset="0"/>
                          </a:rPr>
                          <m:t>475</m:t>
                        </m:r>
                      </m:den>
                    </m:f>
                    <m:r>
                      <a:rPr lang="en-US" sz="1400" b="0" i="1" dirty="0">
                        <a:cs typeface="Times New Roman" panose="02020603050405020304" pitchFamily="18" charset="0"/>
                      </a:rPr>
                      <m:t>=0.2</m:t>
                    </m:r>
                    <m:r>
                      <a:rPr lang="en-US" sz="1400" b="0" i="1" dirty="0" smtClean="0">
                        <a:cs typeface="Times New Roman" panose="02020603050405020304" pitchFamily="18" charset="0"/>
                      </a:rPr>
                      <m:t>11</m:t>
                    </m:r>
                  </m:oMath>
                </a14:m>
                <a:r>
                  <a:rPr lang="en-US" sz="1400" b="0" dirty="0">
                    <a:cs typeface="Times New Roman" panose="02020603050405020304" pitchFamily="18" charset="0"/>
                  </a:rPr>
                  <a:t>. </a:t>
                </a:r>
              </a:p>
              <a:p>
                <a:r>
                  <a:rPr lang="en-US" sz="1400" b="0" dirty="0">
                    <a:cs typeface="Times New Roman" panose="02020603050405020304" pitchFamily="18" charset="0"/>
                  </a:rPr>
                  <a:t>To find the parameters T and </a:t>
                </a:r>
                <a14:m>
                  <m:oMath xmlns:m="http://schemas.openxmlformats.org/officeDocument/2006/math">
                    <m:r>
                      <m:rPr>
                        <m:sty m:val="p"/>
                      </m:rPr>
                      <a:rPr lang="el-GR" sz="1400" b="0" i="0" smtClean="0">
                        <a:cs typeface="Times New Roman" panose="02020603050405020304" pitchFamily="18" charset="0"/>
                      </a:rPr>
                      <m:t>α</m:t>
                    </m:r>
                  </m:oMath>
                </a14:m>
                <a:r>
                  <a:rPr lang="en-US" sz="1400" b="0" dirty="0">
                    <a:cs typeface="Times New Roman" panose="02020603050405020304" pitchFamily="18" charset="0"/>
                  </a:rPr>
                  <a:t>, SISOTOOL is applied to </a:t>
                </a:r>
                <a14:m>
                  <m:oMath xmlns:m="http://schemas.openxmlformats.org/officeDocument/2006/math">
                    <m:sSub>
                      <m:sSubPr>
                        <m:ctrlPr>
                          <a:rPr lang="en-US" sz="1400" b="0" i="1">
                            <a:cs typeface="Times New Roman" panose="02020603050405020304" pitchFamily="18" charset="0"/>
                          </a:rPr>
                        </m:ctrlPr>
                      </m:sSubPr>
                      <m:e>
                        <m:r>
                          <m:rPr>
                            <m:sty m:val="p"/>
                          </m:rPr>
                          <a:rPr lang="en-US" sz="1400" b="0">
                            <a:cs typeface="Times New Roman" panose="02020603050405020304" pitchFamily="18" charset="0"/>
                          </a:rPr>
                          <m:t>k</m:t>
                        </m:r>
                      </m:e>
                      <m:sub>
                        <m:r>
                          <m:rPr>
                            <m:sty m:val="p"/>
                          </m:rPr>
                          <a:rPr lang="en-US" sz="1400" b="0">
                            <a:cs typeface="Times New Roman" panose="02020603050405020304" pitchFamily="18" charset="0"/>
                          </a:rPr>
                          <m:t>lead</m:t>
                        </m:r>
                      </m:sub>
                    </m:sSub>
                  </m:oMath>
                </a14:m>
                <a:r>
                  <a:rPr lang="en-US" sz="1400" b="0" dirty="0">
                    <a:cs typeface="Times New Roman" panose="02020603050405020304" pitchFamily="18" charset="0"/>
                  </a:rPr>
                  <a:t>* </a:t>
                </a:r>
                <a14:m>
                  <m:oMath xmlns:m="http://schemas.openxmlformats.org/officeDocument/2006/math">
                    <m:sSub>
                      <m:sSubPr>
                        <m:ctrlPr>
                          <a:rPr lang="en-US" sz="1400" b="0" i="1">
                            <a:cs typeface="Times New Roman" panose="02020603050405020304" pitchFamily="18" charset="0"/>
                          </a:rPr>
                        </m:ctrlPr>
                      </m:sSubPr>
                      <m:e>
                        <m:r>
                          <a:rPr lang="en-US" sz="1400" b="0" i="1">
                            <a:cs typeface="Times New Roman" panose="02020603050405020304" pitchFamily="18" charset="0"/>
                          </a:rPr>
                          <m:t>𝐺</m:t>
                        </m:r>
                      </m:e>
                      <m:sub>
                        <m:r>
                          <a:rPr lang="en-US" sz="1400" b="0" i="1">
                            <a:cs typeface="Times New Roman" panose="02020603050405020304" pitchFamily="18" charset="0"/>
                          </a:rPr>
                          <m:t>𝑦</m:t>
                        </m:r>
                      </m:sub>
                    </m:sSub>
                  </m:oMath>
                </a14:m>
                <a:r>
                  <a:rPr lang="en-US" sz="1400" b="0" dirty="0">
                    <a:cs typeface="Times New Roman" panose="02020603050405020304" pitchFamily="18" charset="0"/>
                  </a:rPr>
                  <a:t>.  SISOTOOL  yields the root-locus plot, the bode plot, and the unit step response of </a:t>
                </a:r>
                <a14:m>
                  <m:oMath xmlns:m="http://schemas.openxmlformats.org/officeDocument/2006/math">
                    <m:sSub>
                      <m:sSubPr>
                        <m:ctrlPr>
                          <a:rPr lang="en-US" sz="1400" b="0" i="1">
                            <a:cs typeface="Times New Roman" panose="02020603050405020304" pitchFamily="18" charset="0"/>
                          </a:rPr>
                        </m:ctrlPr>
                      </m:sSubPr>
                      <m:e>
                        <m:r>
                          <m:rPr>
                            <m:sty m:val="p"/>
                          </m:rPr>
                          <a:rPr lang="en-US" sz="1400" b="0">
                            <a:cs typeface="Times New Roman" panose="02020603050405020304" pitchFamily="18" charset="0"/>
                          </a:rPr>
                          <m:t>k</m:t>
                        </m:r>
                      </m:e>
                      <m:sub>
                        <m:r>
                          <m:rPr>
                            <m:sty m:val="p"/>
                          </m:rPr>
                          <a:rPr lang="en-US" sz="1400" b="0">
                            <a:cs typeface="Times New Roman" panose="02020603050405020304" pitchFamily="18" charset="0"/>
                          </a:rPr>
                          <m:t>lead</m:t>
                        </m:r>
                      </m:sub>
                    </m:sSub>
                  </m:oMath>
                </a14:m>
                <a:r>
                  <a:rPr lang="en-US" sz="1400" b="0" dirty="0">
                    <a:cs typeface="Times New Roman" panose="02020603050405020304" pitchFamily="18" charset="0"/>
                  </a:rPr>
                  <a:t>* </a:t>
                </a:r>
                <a14:m>
                  <m:oMath xmlns:m="http://schemas.openxmlformats.org/officeDocument/2006/math">
                    <m:sSub>
                      <m:sSubPr>
                        <m:ctrlPr>
                          <a:rPr lang="en-US" sz="1400" b="0" i="1">
                            <a:cs typeface="Times New Roman" panose="02020603050405020304" pitchFamily="18" charset="0"/>
                          </a:rPr>
                        </m:ctrlPr>
                      </m:sSubPr>
                      <m:e>
                        <m:r>
                          <a:rPr lang="en-US" sz="1400" b="0" i="1">
                            <a:cs typeface="Times New Roman" panose="02020603050405020304" pitchFamily="18" charset="0"/>
                          </a:rPr>
                          <m:t>𝐺</m:t>
                        </m:r>
                      </m:e>
                      <m:sub>
                        <m:r>
                          <a:rPr lang="en-US" sz="1400" b="0" i="1">
                            <a:cs typeface="Times New Roman" panose="02020603050405020304" pitchFamily="18" charset="0"/>
                          </a:rPr>
                          <m:t>𝑦</m:t>
                        </m:r>
                      </m:sub>
                    </m:sSub>
                  </m:oMath>
                </a14:m>
                <a:r>
                  <a:rPr lang="en-US" sz="1400" b="0" dirty="0">
                    <a:cs typeface="Times New Roman" panose="02020603050405020304" pitchFamily="18" charset="0"/>
                  </a:rPr>
                  <a:t> . In SISOTOOL, the controller </a:t>
                </a:r>
                <a14:m>
                  <m:oMath xmlns:m="http://schemas.openxmlformats.org/officeDocument/2006/math">
                    <m:sSub>
                      <m:sSubPr>
                        <m:ctrlPr>
                          <a:rPr lang="en-US" sz="1400" b="0" i="1">
                            <a:cs typeface="Times New Roman" panose="02020603050405020304" pitchFamily="18" charset="0"/>
                          </a:rPr>
                        </m:ctrlPr>
                      </m:sSubPr>
                      <m:e>
                        <m:r>
                          <m:rPr>
                            <m:sty m:val="p"/>
                          </m:rPr>
                          <a:rPr lang="en-US" sz="1400" b="0">
                            <a:cs typeface="Times New Roman" panose="02020603050405020304" pitchFamily="18" charset="0"/>
                          </a:rPr>
                          <m:t>C</m:t>
                        </m:r>
                      </m:e>
                      <m:sub>
                        <m:r>
                          <m:rPr>
                            <m:sty m:val="p"/>
                          </m:rPr>
                          <a:rPr lang="en-US" sz="1400" b="0">
                            <a:cs typeface="Times New Roman" panose="02020603050405020304" pitchFamily="18" charset="0"/>
                          </a:rPr>
                          <m:t>lead</m:t>
                        </m:r>
                      </m:sub>
                    </m:sSub>
                  </m:oMath>
                </a14:m>
                <a:r>
                  <a:rPr lang="en-US" sz="1400" b="0" dirty="0">
                    <a:cs typeface="Times New Roman" panose="02020603050405020304" pitchFamily="18" charset="0"/>
                  </a:rPr>
                  <a:t> for the Y-axis is initially set as </a:t>
                </a:r>
                <a14:m>
                  <m:oMath xmlns:m="http://schemas.openxmlformats.org/officeDocument/2006/math">
                    <m:f>
                      <m:fPr>
                        <m:ctrlPr>
                          <a:rPr lang="en-US" sz="1400" b="0" i="1" smtClean="0">
                            <a:cs typeface="Times New Roman" panose="02020603050405020304" pitchFamily="18" charset="0"/>
                          </a:rPr>
                        </m:ctrlPr>
                      </m:fPr>
                      <m:num>
                        <m:r>
                          <a:rPr lang="en-US" sz="1400" b="0" i="1" smtClean="0">
                            <a:cs typeface="Times New Roman" panose="02020603050405020304" pitchFamily="18" charset="0"/>
                          </a:rPr>
                          <m:t>𝑠</m:t>
                        </m:r>
                        <m:r>
                          <a:rPr lang="en-US" sz="1400" b="0" i="1" smtClean="0">
                            <a:cs typeface="Times New Roman" panose="02020603050405020304" pitchFamily="18" charset="0"/>
                          </a:rPr>
                          <m:t>+1</m:t>
                        </m:r>
                      </m:num>
                      <m:den>
                        <m:r>
                          <a:rPr lang="en-US" sz="1400" b="0" i="1" smtClean="0">
                            <a:cs typeface="Times New Roman" panose="02020603050405020304" pitchFamily="18" charset="0"/>
                          </a:rPr>
                          <m:t>𝑠</m:t>
                        </m:r>
                        <m:r>
                          <a:rPr lang="en-US" sz="1400" b="0" i="1" smtClean="0">
                            <a:cs typeface="Times New Roman" panose="02020603050405020304" pitchFamily="18" charset="0"/>
                          </a:rPr>
                          <m:t>+1</m:t>
                        </m:r>
                      </m:den>
                    </m:f>
                  </m:oMath>
                </a14:m>
                <a:r>
                  <a:rPr lang="en-US" sz="1400" b="0" dirty="0">
                    <a:cs typeface="Times New Roman" panose="02020603050405020304" pitchFamily="18" charset="0"/>
                  </a:rPr>
                  <a:t> and the open-loop poles and zeros of </a:t>
                </a:r>
              </a:p>
              <a:p>
                <a14:m>
                  <m:oMath xmlns:m="http://schemas.openxmlformats.org/officeDocument/2006/math">
                    <m:sSub>
                      <m:sSubPr>
                        <m:ctrlPr>
                          <a:rPr lang="en-US" sz="1400" b="0" i="1">
                            <a:cs typeface="Times New Roman" panose="02020603050405020304" pitchFamily="18" charset="0"/>
                          </a:rPr>
                        </m:ctrlPr>
                      </m:sSubPr>
                      <m:e>
                        <m:r>
                          <m:rPr>
                            <m:sty m:val="p"/>
                          </m:rPr>
                          <a:rPr lang="en-US" sz="1400" b="0">
                            <a:cs typeface="Times New Roman" panose="02020603050405020304" pitchFamily="18" charset="0"/>
                          </a:rPr>
                          <m:t>C</m:t>
                        </m:r>
                      </m:e>
                      <m:sub>
                        <m:r>
                          <m:rPr>
                            <m:sty m:val="p"/>
                          </m:rPr>
                          <a:rPr lang="en-US" sz="1400" b="0">
                            <a:cs typeface="Times New Roman" panose="02020603050405020304" pitchFamily="18" charset="0"/>
                          </a:rPr>
                          <m:t>lead</m:t>
                        </m:r>
                      </m:sub>
                    </m:sSub>
                  </m:oMath>
                </a14:m>
                <a:r>
                  <a:rPr lang="en-US" sz="1400" b="0" dirty="0">
                    <a:cs typeface="Times New Roman" panose="02020603050405020304" pitchFamily="18" charset="0"/>
                  </a:rPr>
                  <a:t> * </a:t>
                </a:r>
                <a14:m>
                  <m:oMath xmlns:m="http://schemas.openxmlformats.org/officeDocument/2006/math">
                    <m:sSub>
                      <m:sSubPr>
                        <m:ctrlPr>
                          <a:rPr lang="en-US" sz="1400" b="0" i="1">
                            <a:cs typeface="Times New Roman" panose="02020603050405020304" pitchFamily="18" charset="0"/>
                          </a:rPr>
                        </m:ctrlPr>
                      </m:sSubPr>
                      <m:e>
                        <m:r>
                          <a:rPr lang="en-US" sz="1400" b="0" i="1">
                            <a:cs typeface="Times New Roman" panose="02020603050405020304" pitchFamily="18" charset="0"/>
                          </a:rPr>
                          <m:t>𝐺</m:t>
                        </m:r>
                      </m:e>
                      <m:sub>
                        <m:r>
                          <a:rPr lang="en-US" sz="1400" b="0" i="1">
                            <a:cs typeface="Times New Roman" panose="02020603050405020304" pitchFamily="18" charset="0"/>
                          </a:rPr>
                          <m:t>𝑦</m:t>
                        </m:r>
                      </m:sub>
                    </m:sSub>
                  </m:oMath>
                </a14:m>
                <a:r>
                  <a:rPr lang="en-US" sz="1400" b="0" dirty="0">
                    <a:cs typeface="Times New Roman" panose="02020603050405020304" pitchFamily="18" charset="0"/>
                  </a:rPr>
                  <a:t>  are tuned on the root-locus plot until the gain and phase margin specifications are met.  The top right picture shows the bode diagram, root-locus, step response of </a:t>
                </a:r>
                <a14:m>
                  <m:oMath xmlns:m="http://schemas.openxmlformats.org/officeDocument/2006/math">
                    <m:sSub>
                      <m:sSubPr>
                        <m:ctrlPr>
                          <a:rPr lang="en-US" sz="1400" b="0" i="1">
                            <a:cs typeface="Times New Roman" panose="02020603050405020304" pitchFamily="18" charset="0"/>
                          </a:rPr>
                        </m:ctrlPr>
                      </m:sSubPr>
                      <m:e>
                        <m:r>
                          <m:rPr>
                            <m:sty m:val="p"/>
                          </m:rPr>
                          <a:rPr lang="en-US" sz="1400" b="0">
                            <a:cs typeface="Times New Roman" panose="02020603050405020304" pitchFamily="18" charset="0"/>
                          </a:rPr>
                          <m:t>C</m:t>
                        </m:r>
                      </m:e>
                      <m:sub>
                        <m:r>
                          <m:rPr>
                            <m:sty m:val="p"/>
                          </m:rPr>
                          <a:rPr lang="en-US" sz="1400" b="0">
                            <a:cs typeface="Times New Roman" panose="02020603050405020304" pitchFamily="18" charset="0"/>
                          </a:rPr>
                          <m:t>lead</m:t>
                        </m:r>
                      </m:sub>
                    </m:sSub>
                  </m:oMath>
                </a14:m>
                <a:r>
                  <a:rPr lang="en-US" sz="1400" b="0" dirty="0">
                    <a:cs typeface="Times New Roman" panose="02020603050405020304" pitchFamily="18" charset="0"/>
                  </a:rPr>
                  <a:t> * </a:t>
                </a:r>
                <a14:m>
                  <m:oMath xmlns:m="http://schemas.openxmlformats.org/officeDocument/2006/math">
                    <m:sSub>
                      <m:sSubPr>
                        <m:ctrlPr>
                          <a:rPr lang="en-US" sz="1400" b="0" i="1">
                            <a:cs typeface="Times New Roman" panose="02020603050405020304" pitchFamily="18" charset="0"/>
                          </a:rPr>
                        </m:ctrlPr>
                      </m:sSubPr>
                      <m:e>
                        <m:r>
                          <a:rPr lang="en-US" sz="1400" b="0" i="1">
                            <a:cs typeface="Times New Roman" panose="02020603050405020304" pitchFamily="18" charset="0"/>
                          </a:rPr>
                          <m:t>𝐺</m:t>
                        </m:r>
                      </m:e>
                      <m:sub>
                        <m:r>
                          <a:rPr lang="en-US" sz="1400" b="0" i="1">
                            <a:cs typeface="Times New Roman" panose="02020603050405020304" pitchFamily="18" charset="0"/>
                          </a:rPr>
                          <m:t>𝑦</m:t>
                        </m:r>
                      </m:sub>
                    </m:sSub>
                  </m:oMath>
                </a14:m>
                <a:r>
                  <a:rPr lang="en-US" sz="1400" b="0" dirty="0">
                    <a:cs typeface="Times New Roman" panose="02020603050405020304" pitchFamily="18" charset="0"/>
                  </a:rPr>
                  <a:t> with poles and zeros  tuned to have </a:t>
                </a:r>
                <a14:m>
                  <m:oMath xmlns:m="http://schemas.openxmlformats.org/officeDocument/2006/math">
                    <m:sSub>
                      <m:sSubPr>
                        <m:ctrlPr>
                          <a:rPr lang="en-US" sz="1400" b="0" i="1">
                            <a:cs typeface="Times New Roman" panose="02020603050405020304" pitchFamily="18" charset="0"/>
                          </a:rPr>
                        </m:ctrlPr>
                      </m:sSubPr>
                      <m:e>
                        <m:r>
                          <a:rPr lang="en-US" sz="1400" b="0" i="1">
                            <a:cs typeface="Times New Roman" panose="02020603050405020304" pitchFamily="18" charset="0"/>
                          </a:rPr>
                          <m:t>𝐺</m:t>
                        </m:r>
                      </m:e>
                      <m:sub>
                        <m:r>
                          <a:rPr lang="en-US" sz="1400" b="0" i="1" smtClean="0">
                            <a:cs typeface="Times New Roman" panose="02020603050405020304" pitchFamily="18" charset="0"/>
                          </a:rPr>
                          <m:t>𝑚</m:t>
                        </m:r>
                      </m:sub>
                    </m:sSub>
                    <m:r>
                      <a:rPr lang="en-US" sz="1400" b="0" i="1" smtClean="0">
                        <a:cs typeface="Times New Roman" panose="02020603050405020304" pitchFamily="18" charset="0"/>
                      </a:rPr>
                      <m:t>=</m:t>
                    </m:r>
                    <m:r>
                      <m:rPr>
                        <m:sty m:val="p"/>
                      </m:rPr>
                      <a:rPr lang="en-US" sz="1400" b="0" i="0" smtClean="0">
                        <a:cs typeface="Times New Roman" panose="02020603050405020304" pitchFamily="18" charset="0"/>
                      </a:rPr>
                      <m:t>infinite</m:t>
                    </m:r>
                  </m:oMath>
                </a14:m>
                <a:r>
                  <a:rPr lang="en-US" sz="1400" b="0" dirty="0">
                    <a:cs typeface="Times New Roman" panose="02020603050405020304" pitchFamily="18" charset="0"/>
                  </a:rPr>
                  <a:t>  and </a:t>
                </a:r>
                <a14:m>
                  <m:oMath xmlns:m="http://schemas.openxmlformats.org/officeDocument/2006/math">
                    <m:sSub>
                      <m:sSubPr>
                        <m:ctrlPr>
                          <a:rPr lang="en-US" sz="1400" b="0" i="1">
                            <a:cs typeface="Times New Roman" panose="02020603050405020304" pitchFamily="18" charset="0"/>
                          </a:rPr>
                        </m:ctrlPr>
                      </m:sSubPr>
                      <m:e>
                        <m:r>
                          <a:rPr lang="az-Cyrl-AZ" sz="1400" b="0" i="1">
                            <a:cs typeface="Times New Roman" panose="02020603050405020304" pitchFamily="18" charset="0"/>
                          </a:rPr>
                          <m:t>Ф</m:t>
                        </m:r>
                      </m:e>
                      <m:sub>
                        <m:r>
                          <a:rPr lang="en-US" sz="1400" b="0" i="1">
                            <a:cs typeface="Times New Roman" panose="02020603050405020304" pitchFamily="18" charset="0"/>
                          </a:rPr>
                          <m:t>𝑚</m:t>
                        </m:r>
                      </m:sub>
                    </m:sSub>
                  </m:oMath>
                </a14:m>
                <a:r>
                  <a:rPr lang="en-US" sz="1400" b="0" dirty="0">
                    <a:cs typeface="Times New Roman" panose="02020603050405020304" pitchFamily="18" charset="0"/>
                  </a:rPr>
                  <a:t>=65°.  From the phase and margin and gain cross-over frequency, the parameters T and </a:t>
                </a:r>
                <a14:m>
                  <m:oMath xmlns:m="http://schemas.openxmlformats.org/officeDocument/2006/math">
                    <m:r>
                      <m:rPr>
                        <m:sty m:val="p"/>
                      </m:rPr>
                      <a:rPr lang="el-GR" sz="1400" b="0">
                        <a:cs typeface="Times New Roman" panose="02020603050405020304" pitchFamily="18" charset="0"/>
                      </a:rPr>
                      <m:t>α</m:t>
                    </m:r>
                  </m:oMath>
                </a14:m>
                <a:r>
                  <a:rPr lang="en-US" sz="1400" b="0" dirty="0">
                    <a:cs typeface="Times New Roman" panose="02020603050405020304" pitchFamily="18" charset="0"/>
                  </a:rPr>
                  <a:t> are obtained as follow: T= 1 and </a:t>
                </a:r>
                <a14:m>
                  <m:oMath xmlns:m="http://schemas.openxmlformats.org/officeDocument/2006/math">
                    <m:r>
                      <m:rPr>
                        <m:sty m:val="p"/>
                      </m:rPr>
                      <a:rPr lang="el-GR" sz="1400" b="0">
                        <a:cs typeface="Times New Roman" panose="02020603050405020304" pitchFamily="18" charset="0"/>
                      </a:rPr>
                      <m:t>α</m:t>
                    </m:r>
                    <m:r>
                      <a:rPr lang="en-US" sz="1400" b="0" i="0" smtClean="0">
                        <a:cs typeface="Times New Roman" panose="02020603050405020304" pitchFamily="18" charset="0"/>
                      </a:rPr>
                      <m:t>=</m:t>
                    </m:r>
                  </m:oMath>
                </a14:m>
                <a:r>
                  <a:rPr lang="en-US" sz="1400" b="0" dirty="0">
                    <a:cs typeface="Times New Roman" panose="02020603050405020304" pitchFamily="18" charset="0"/>
                  </a:rPr>
                  <a:t>0.05 . Therefore,  the lead compensator for the Y-axis is </a:t>
                </a:r>
                <a14:m>
                  <m:oMath xmlns:m="http://schemas.openxmlformats.org/officeDocument/2006/math">
                    <m:sSub>
                      <m:sSubPr>
                        <m:ctrlPr>
                          <a:rPr lang="en-US" sz="1400" b="0" i="1">
                            <a:cs typeface="Times New Roman" panose="02020603050405020304" pitchFamily="18" charset="0"/>
                          </a:rPr>
                        </m:ctrlPr>
                      </m:sSubPr>
                      <m:e>
                        <m:r>
                          <m:rPr>
                            <m:sty m:val="p"/>
                          </m:rPr>
                          <a:rPr lang="en-US" sz="1400" b="0">
                            <a:cs typeface="Times New Roman" panose="02020603050405020304" pitchFamily="18" charset="0"/>
                          </a:rPr>
                          <m:t>C</m:t>
                        </m:r>
                      </m:e>
                      <m:sub>
                        <m:r>
                          <m:rPr>
                            <m:sty m:val="p"/>
                          </m:rPr>
                          <a:rPr lang="en-US" sz="1400" b="0">
                            <a:cs typeface="Times New Roman" panose="02020603050405020304" pitchFamily="18" charset="0"/>
                          </a:rPr>
                          <m:t>lead</m:t>
                        </m:r>
                      </m:sub>
                    </m:sSub>
                  </m:oMath>
                </a14:m>
                <a:r>
                  <a:rPr lang="en-US" sz="1400" b="0" dirty="0">
                    <a:cs typeface="Times New Roman" panose="02020603050405020304" pitchFamily="18" charset="0"/>
                  </a:rPr>
                  <a:t>=0.21* </a:t>
                </a:r>
                <a14:m>
                  <m:oMath xmlns:m="http://schemas.openxmlformats.org/officeDocument/2006/math">
                    <m:f>
                      <m:fPr>
                        <m:ctrlPr>
                          <a:rPr lang="en-US" sz="1400" b="0" i="1">
                            <a:cs typeface="Times New Roman" panose="02020603050405020304" pitchFamily="18" charset="0"/>
                          </a:rPr>
                        </m:ctrlPr>
                      </m:fPr>
                      <m:num>
                        <m:r>
                          <m:rPr>
                            <m:sty m:val="p"/>
                          </m:rPr>
                          <a:rPr lang="en-US" sz="1400" b="0">
                            <a:cs typeface="Times New Roman" panose="02020603050405020304" pitchFamily="18" charset="0"/>
                          </a:rPr>
                          <m:t>s</m:t>
                        </m:r>
                        <m:r>
                          <a:rPr lang="en-US" sz="1400" b="0">
                            <a:cs typeface="Times New Roman" panose="02020603050405020304" pitchFamily="18" charset="0"/>
                          </a:rPr>
                          <m:t>+</m:t>
                        </m:r>
                        <m:r>
                          <a:rPr lang="en-US" sz="1400" b="0" i="1" smtClean="0">
                            <a:cs typeface="Times New Roman" panose="02020603050405020304" pitchFamily="18" charset="0"/>
                          </a:rPr>
                          <m:t>1</m:t>
                        </m:r>
                      </m:num>
                      <m:den>
                        <m:r>
                          <a:rPr lang="en-US" sz="1400" b="0" i="1" smtClean="0">
                            <a:cs typeface="Times New Roman" panose="02020603050405020304" pitchFamily="18" charset="0"/>
                          </a:rPr>
                          <m:t>0.05</m:t>
                        </m:r>
                        <m:r>
                          <m:rPr>
                            <m:sty m:val="p"/>
                          </m:rPr>
                          <a:rPr lang="en-US" sz="1400" b="0" i="0" smtClean="0">
                            <a:cs typeface="Times New Roman" panose="02020603050405020304" pitchFamily="18" charset="0"/>
                          </a:rPr>
                          <m:t>s</m:t>
                        </m:r>
                        <m:r>
                          <a:rPr lang="en-US" sz="1400" b="0" i="0" smtClean="0">
                            <a:cs typeface="Times New Roman" panose="02020603050405020304" pitchFamily="18" charset="0"/>
                          </a:rPr>
                          <m:t>+</m:t>
                        </m:r>
                        <m:r>
                          <a:rPr lang="en-US" sz="1400" b="0" i="1" smtClean="0">
                            <a:cs typeface="Times New Roman" panose="02020603050405020304" pitchFamily="18" charset="0"/>
                          </a:rPr>
                          <m:t>1</m:t>
                        </m:r>
                      </m:den>
                    </m:f>
                  </m:oMath>
                </a14:m>
                <a:r>
                  <a:rPr lang="en-US" sz="1400" b="0" dirty="0">
                    <a:cs typeface="Times New Roman" panose="02020603050405020304" pitchFamily="18" charset="0"/>
                  </a:rPr>
                  <a:t>. The bottom right image shows the Simulink block diagram ,encompassing the designed lead controllers, that is used to drive the physical plant. </a:t>
                </a:r>
              </a:p>
            </p:txBody>
          </p:sp>
        </mc:Choice>
        <mc:Fallback>
          <p:sp>
            <p:nvSpPr>
              <p:cNvPr id="12" name="Text Placeholder 11">
                <a:extLst>
                  <a:ext uri="{FF2B5EF4-FFF2-40B4-BE49-F238E27FC236}">
                    <a16:creationId xmlns:a16="http://schemas.microsoft.com/office/drawing/2014/main" id="{46B87D2A-9D5D-0062-6532-8327015943F5}"/>
                  </a:ext>
                </a:extLst>
              </p:cNvPr>
              <p:cNvSpPr>
                <a:spLocks noGrp="1" noRot="1" noChangeAspect="1" noMove="1" noResize="1" noEditPoints="1" noAdjustHandles="1" noChangeArrowheads="1" noChangeShapeType="1" noTextEdit="1"/>
              </p:cNvSpPr>
              <p:nvPr>
                <p:ph type="body" sz="quarter" idx="3"/>
              </p:nvPr>
            </p:nvSpPr>
            <p:spPr>
              <a:xfrm>
                <a:off x="206684" y="1458910"/>
                <a:ext cx="6945956" cy="4897440"/>
              </a:xfrm>
              <a:blipFill>
                <a:blip r:embed="rId2"/>
                <a:stretch>
                  <a:fillRect l="-263" b="-1244"/>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3C3941C4-134A-6E5A-B624-0B96747A5939}"/>
              </a:ext>
            </a:extLst>
          </p:cNvPr>
          <p:cNvSpPr>
            <a:spLocks noGrp="1"/>
          </p:cNvSpPr>
          <p:nvPr>
            <p:ph type="sldNum" sz="quarter" idx="12"/>
          </p:nvPr>
        </p:nvSpPr>
        <p:spPr/>
        <p:txBody>
          <a:bodyPr/>
          <a:lstStyle/>
          <a:p>
            <a:fld id="{3109D357-8067-4A1F-97B2-93C5160B78D9}" type="slidenum">
              <a:rPr lang="en-US" smtClean="0"/>
              <a:t>26</a:t>
            </a:fld>
            <a:endParaRPr lang="en-US"/>
          </a:p>
        </p:txBody>
      </p:sp>
      <p:pic>
        <p:nvPicPr>
          <p:cNvPr id="8" name="Content Placeholder 7" descr="A screenshot of a graph&#10;&#10;Description automatically generated">
            <a:extLst>
              <a:ext uri="{FF2B5EF4-FFF2-40B4-BE49-F238E27FC236}">
                <a16:creationId xmlns:a16="http://schemas.microsoft.com/office/drawing/2014/main" id="{12855D2A-2CCB-29A9-E748-21C7CB6CBFF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30642" y="2069401"/>
            <a:ext cx="3981654" cy="1899743"/>
          </a:xfrm>
          <a:prstGeom prst="rect">
            <a:avLst/>
          </a:prstGeom>
          <a:ln>
            <a:noFill/>
          </a:ln>
          <a:effectLst>
            <a:outerShdw blurRad="292100" dist="139700" dir="2700000" algn="tl" rotWithShape="0">
              <a:srgbClr val="333333">
                <a:alpha val="65000"/>
              </a:srgbClr>
            </a:outerShdw>
          </a:effectLst>
        </p:spPr>
      </p:pic>
      <p:pic>
        <p:nvPicPr>
          <p:cNvPr id="14" name="Content Placeholder 13" descr="A computer screen shot of a computer program&#10;&#10;Description automatically generated">
            <a:extLst>
              <a:ext uri="{FF2B5EF4-FFF2-40B4-BE49-F238E27FC236}">
                <a16:creationId xmlns:a16="http://schemas.microsoft.com/office/drawing/2014/main" id="{26CFAE2D-7852-B493-109D-96DB61493015}"/>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972319" y="4168035"/>
            <a:ext cx="3333497" cy="19894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2580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2174F-A22C-9B38-21ED-56B5AE1AC019}"/>
              </a:ext>
            </a:extLst>
          </p:cNvPr>
          <p:cNvSpPr>
            <a:spLocks noGrp="1"/>
          </p:cNvSpPr>
          <p:nvPr>
            <p:ph type="title"/>
          </p:nvPr>
        </p:nvSpPr>
        <p:spPr>
          <a:xfrm>
            <a:off x="838200" y="0"/>
            <a:ext cx="10515600" cy="1116811"/>
          </a:xfrm>
        </p:spPr>
        <p:txBody>
          <a:bodyPr/>
          <a:lstStyle/>
          <a:p>
            <a:pPr algn="ctr"/>
            <a:r>
              <a:rPr lang="en-US" dirty="0">
                <a:latin typeface="Times New Roman" panose="02020603050405020304" pitchFamily="18" charset="0"/>
                <a:cs typeface="Times New Roman" panose="02020603050405020304" pitchFamily="18" charset="0"/>
              </a:rPr>
              <a:t>INTRODUCTION &amp; ABOUT ME</a:t>
            </a:r>
          </a:p>
        </p:txBody>
      </p:sp>
      <p:sp>
        <p:nvSpPr>
          <p:cNvPr id="3" name="Content Placeholder 2">
            <a:extLst>
              <a:ext uri="{FF2B5EF4-FFF2-40B4-BE49-F238E27FC236}">
                <a16:creationId xmlns:a16="http://schemas.microsoft.com/office/drawing/2014/main" id="{DF359F7D-CF99-1A66-0F63-FB2238F39FD6}"/>
              </a:ext>
            </a:extLst>
          </p:cNvPr>
          <p:cNvSpPr>
            <a:spLocks noGrp="1"/>
          </p:cNvSpPr>
          <p:nvPr>
            <p:ph idx="1"/>
          </p:nvPr>
        </p:nvSpPr>
        <p:spPr>
          <a:xfrm>
            <a:off x="263580" y="1181513"/>
            <a:ext cx="11248716" cy="4494974"/>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Introduction:</a:t>
            </a:r>
          </a:p>
          <a:p>
            <a:pPr marL="0" indent="0">
              <a:buNone/>
            </a:pPr>
            <a:r>
              <a:rPr lang="en-US" sz="1600" dirty="0"/>
              <a:t>Welcome! I'm Joel SIKA, a senior undergraduate student studying Mechanical Engineering with a focus on manufacturing and systems control at the University of Illinois Urbana-Champaign. This portfolio offers a comprehensive overview of my mechanical engineering journey throughout my years as a student.</a:t>
            </a:r>
            <a:endParaRPr lang="en-US" sz="1800" b="1"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About me:</a:t>
            </a:r>
          </a:p>
          <a:p>
            <a:pPr marL="0" indent="0" algn="just">
              <a:buNone/>
            </a:pPr>
            <a:r>
              <a:rPr lang="en-US" sz="1600" dirty="0">
                <a:cs typeface="Times New Roman" panose="02020603050405020304" pitchFamily="18" charset="0"/>
              </a:rPr>
              <a:t>Despite the prevailing belief that childhood circumstances shape adulthood, my upbringing in Togo contradicts this notion. In a country with limited investment in research and technology, my exposure to engineering was minimal. However, Togo's educational system provided a strong foundation in mathematics and physics, igniting my passion for these subjects. Upon relocating to the United States, I encountered new intellectual and financial opportunities that reshaped my trajectory. Self-learning programming languages like C# and honing design skills in AutoCAD deepened my interest in engineering, leading me to pursue mechanical engineering. Financial independence enabled me to finance my education independently. Through coursework and projects, I gained comprehensive knowledge and experience in mechanical engineering disciplines, including design, analysis, manufacturing, and systems control.</a:t>
            </a:r>
            <a:endParaRPr lang="en-US" sz="1800" b="1"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200F513-8ACB-AF8A-9054-48E78B1B74F2}"/>
              </a:ext>
            </a:extLst>
          </p:cNvPr>
          <p:cNvSpPr>
            <a:spLocks noGrp="1"/>
          </p:cNvSpPr>
          <p:nvPr>
            <p:ph type="sldNum" sz="quarter" idx="12"/>
          </p:nvPr>
        </p:nvSpPr>
        <p:spPr/>
        <p:txBody>
          <a:bodyPr/>
          <a:lstStyle/>
          <a:p>
            <a:fld id="{3109D357-8067-4A1F-97B2-93C5160B78D9}" type="slidenum">
              <a:rPr lang="en-US" smtClean="0"/>
              <a:t>3</a:t>
            </a:fld>
            <a:endParaRPr lang="en-US"/>
          </a:p>
        </p:txBody>
      </p:sp>
    </p:spTree>
    <p:extLst>
      <p:ext uri="{BB962C8B-B14F-4D97-AF65-F5344CB8AC3E}">
        <p14:creationId xmlns:p14="http://schemas.microsoft.com/office/powerpoint/2010/main" val="227561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EFFB-ACEB-12E4-7DD2-72F18AB16CD5}"/>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SKATEBOARD BRAKING SYSTEM</a:t>
            </a:r>
          </a:p>
        </p:txBody>
      </p:sp>
      <p:sp>
        <p:nvSpPr>
          <p:cNvPr id="4" name="Content Placeholder 3">
            <a:extLst>
              <a:ext uri="{FF2B5EF4-FFF2-40B4-BE49-F238E27FC236}">
                <a16:creationId xmlns:a16="http://schemas.microsoft.com/office/drawing/2014/main" id="{CF277E99-A4D2-F3E3-9712-F09259A23078}"/>
              </a:ext>
            </a:extLst>
          </p:cNvPr>
          <p:cNvSpPr>
            <a:spLocks noGrp="1"/>
          </p:cNvSpPr>
          <p:nvPr>
            <p:ph sz="half" idx="2"/>
          </p:nvPr>
        </p:nvSpPr>
        <p:spPr>
          <a:xfrm>
            <a:off x="216763" y="1864205"/>
            <a:ext cx="6947852" cy="4993795"/>
          </a:xfrm>
        </p:spPr>
        <p:txBody>
          <a:bodyPr/>
          <a:lstStyle/>
          <a:p>
            <a:pPr marL="0" indent="0" algn="just">
              <a:buNone/>
            </a:pPr>
            <a:endParaRPr lang="en-US" sz="1400" dirty="0">
              <a:latin typeface="Times New Roman" panose="02020603050405020304" pitchFamily="18" charset="0"/>
              <a:cs typeface="Times New Roman" panose="02020603050405020304" pitchFamily="18" charset="0"/>
            </a:endParaRPr>
          </a:p>
          <a:p>
            <a:pPr marL="0" indent="0" algn="just">
              <a:buNone/>
            </a:pPr>
            <a:r>
              <a:rPr lang="en-US" sz="1600" dirty="0"/>
              <a:t>Collaborated in a team of three to develop a product using a human-centered design approach. The project spanned 10 weeks, involving ideation, design, and analysis phases to create the final product.</a:t>
            </a:r>
            <a:endParaRPr lang="en-US" sz="1600" b="1" dirty="0">
              <a:latin typeface="Times New Roman" panose="02020603050405020304" pitchFamily="18" charset="0"/>
              <a:cs typeface="Times New Roman" panose="02020603050405020304" pitchFamily="18" charset="0"/>
            </a:endParaRPr>
          </a:p>
          <a:p>
            <a:pPr marL="0" indent="0" algn="just">
              <a:buNone/>
            </a:pPr>
            <a:r>
              <a:rPr lang="en-US" b="1" dirty="0">
                <a:cs typeface="Times New Roman" panose="02020603050405020304" pitchFamily="18" charset="0"/>
              </a:rPr>
              <a:t>Objective: </a:t>
            </a:r>
            <a:r>
              <a:rPr lang="en-US" sz="1600" dirty="0">
                <a:cs typeface="Times New Roman" panose="02020603050405020304" pitchFamily="18" charset="0"/>
              </a:rPr>
              <a:t>To design a Skateboard braking system that allows efficient maneuverability in all weather conditions</a:t>
            </a:r>
            <a:r>
              <a:rPr lang="en-US" sz="1600" dirty="0">
                <a:latin typeface="Times New Roman" panose="02020603050405020304" pitchFamily="18" charset="0"/>
                <a:cs typeface="Times New Roman" panose="02020603050405020304" pitchFamily="18" charset="0"/>
              </a:rPr>
              <a:t>.</a:t>
            </a:r>
          </a:p>
          <a:p>
            <a:pPr marL="0" indent="0" algn="just">
              <a:buNone/>
            </a:pPr>
            <a:r>
              <a:rPr lang="en-US" b="1" dirty="0">
                <a:cs typeface="Times New Roman" panose="02020603050405020304" pitchFamily="18" charset="0"/>
              </a:rPr>
              <a:t>Steps of the design Process:</a:t>
            </a:r>
          </a:p>
          <a:p>
            <a:pPr algn="just"/>
            <a:r>
              <a:rPr lang="en-US" sz="1600" dirty="0">
                <a:latin typeface="Times New Roman" panose="02020603050405020304" pitchFamily="18" charset="0"/>
                <a:cs typeface="Times New Roman" panose="02020603050405020304" pitchFamily="18" charset="0"/>
              </a:rPr>
              <a:t>Ideation and Sketch</a:t>
            </a:r>
          </a:p>
          <a:p>
            <a:pPr algn="just"/>
            <a:r>
              <a:rPr lang="en-US" sz="1600" dirty="0">
                <a:latin typeface="Times New Roman" panose="02020603050405020304" pitchFamily="18" charset="0"/>
                <a:cs typeface="Times New Roman" panose="02020603050405020304" pitchFamily="18" charset="0"/>
              </a:rPr>
              <a:t>3D-modeling</a:t>
            </a:r>
          </a:p>
          <a:p>
            <a:pPr algn="just"/>
            <a:r>
              <a:rPr lang="en-US" sz="1600" dirty="0">
                <a:latin typeface="Times New Roman" panose="02020603050405020304" pitchFamily="18" charset="0"/>
                <a:cs typeface="Times New Roman" panose="02020603050405020304" pitchFamily="18" charset="0"/>
              </a:rPr>
              <a:t>Engineering drawings and Tolerance Analysis</a:t>
            </a:r>
          </a:p>
          <a:p>
            <a:pPr algn="just"/>
            <a:r>
              <a:rPr lang="en-US" sz="1600" dirty="0">
                <a:latin typeface="Times New Roman" panose="02020603050405020304" pitchFamily="18" charset="0"/>
                <a:cs typeface="Times New Roman" panose="02020603050405020304" pitchFamily="18" charset="0"/>
              </a:rPr>
              <a:t>Manufacturing methods</a:t>
            </a:r>
            <a:endParaRPr lang="en-US" sz="1600" b="1" dirty="0">
              <a:latin typeface="Times New Roman" panose="02020603050405020304" pitchFamily="18" charset="0"/>
              <a:cs typeface="Times New Roman" panose="02020603050405020304" pitchFamily="18" charset="0"/>
            </a:endParaRPr>
          </a:p>
          <a:p>
            <a:endParaRPr lang="en-US" b="1" dirty="0"/>
          </a:p>
          <a:p>
            <a:endParaRPr lang="en-US" b="1" dirty="0"/>
          </a:p>
          <a:p>
            <a:pPr marL="0" indent="0">
              <a:buNone/>
            </a:pPr>
            <a:endParaRPr lang="en-US" dirty="0"/>
          </a:p>
          <a:p>
            <a:pPr marL="0" indent="0">
              <a:buNone/>
            </a:pPr>
            <a:endParaRPr lang="en-US" dirty="0"/>
          </a:p>
        </p:txBody>
      </p:sp>
      <p:pic>
        <p:nvPicPr>
          <p:cNvPr id="9" name="Content Placeholder 8" descr="A black metal object with a black handle&#10;&#10;Description automatically generated with medium confidence">
            <a:extLst>
              <a:ext uri="{FF2B5EF4-FFF2-40B4-BE49-F238E27FC236}">
                <a16:creationId xmlns:a16="http://schemas.microsoft.com/office/drawing/2014/main" id="{D6746A91-85B8-C382-4525-1C1684FEECB1}"/>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7354780" y="2009338"/>
            <a:ext cx="4620457" cy="4287784"/>
          </a:xfrm>
          <a:prstGeom prst="rect">
            <a:avLst/>
          </a:prstGeom>
          <a:ln>
            <a:noFill/>
          </a:ln>
          <a:effectLst>
            <a:outerShdw blurRad="292100" dist="139700" dir="2700000" algn="tl" rotWithShape="0">
              <a:srgbClr val="333333">
                <a:alpha val="65000"/>
              </a:srgbClr>
            </a:outerShdw>
          </a:effectLst>
        </p:spPr>
      </p:pic>
      <p:sp>
        <p:nvSpPr>
          <p:cNvPr id="10" name="Slide Number Placeholder 9">
            <a:extLst>
              <a:ext uri="{FF2B5EF4-FFF2-40B4-BE49-F238E27FC236}">
                <a16:creationId xmlns:a16="http://schemas.microsoft.com/office/drawing/2014/main" id="{1A1CAA43-F713-E1E1-B552-FE1194627A8D}"/>
              </a:ext>
            </a:extLst>
          </p:cNvPr>
          <p:cNvSpPr>
            <a:spLocks noGrp="1"/>
          </p:cNvSpPr>
          <p:nvPr>
            <p:ph type="sldNum" sz="quarter" idx="12"/>
          </p:nvPr>
        </p:nvSpPr>
        <p:spPr/>
        <p:txBody>
          <a:bodyPr/>
          <a:lstStyle/>
          <a:p>
            <a:fld id="{3109D357-8067-4A1F-97B2-93C5160B78D9}" type="slidenum">
              <a:rPr lang="en-US" smtClean="0"/>
              <a:t>4</a:t>
            </a:fld>
            <a:endParaRPr lang="en-US"/>
          </a:p>
        </p:txBody>
      </p:sp>
    </p:spTree>
    <p:extLst>
      <p:ext uri="{BB962C8B-B14F-4D97-AF65-F5344CB8AC3E}">
        <p14:creationId xmlns:p14="http://schemas.microsoft.com/office/powerpoint/2010/main" val="4096379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0010B-B049-8A16-654A-4FDC440D59CD}"/>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SKATEBOARD BRAKING SYSTEM</a:t>
            </a:r>
          </a:p>
        </p:txBody>
      </p:sp>
      <p:sp>
        <p:nvSpPr>
          <p:cNvPr id="4" name="Content Placeholder 3">
            <a:extLst>
              <a:ext uri="{FF2B5EF4-FFF2-40B4-BE49-F238E27FC236}">
                <a16:creationId xmlns:a16="http://schemas.microsoft.com/office/drawing/2014/main" id="{8B08B9D1-C176-C0DB-FA2E-3ABE4A3250BF}"/>
              </a:ext>
            </a:extLst>
          </p:cNvPr>
          <p:cNvSpPr>
            <a:spLocks noGrp="1"/>
          </p:cNvSpPr>
          <p:nvPr>
            <p:ph sz="half" idx="2"/>
          </p:nvPr>
        </p:nvSpPr>
        <p:spPr>
          <a:xfrm>
            <a:off x="375407" y="1828764"/>
            <a:ext cx="6098950" cy="4892711"/>
          </a:xfrm>
        </p:spPr>
        <p:txBody>
          <a:bodyPr/>
          <a:lstStyle/>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r>
              <a:rPr lang="en-US" sz="2400" b="1" dirty="0">
                <a:cs typeface="Times New Roman" panose="02020603050405020304" pitchFamily="18" charset="0"/>
              </a:rPr>
              <a:t>Ideation and Sketch</a:t>
            </a:r>
          </a:p>
          <a:p>
            <a:pPr marL="0" indent="0" algn="just">
              <a:buNone/>
            </a:pPr>
            <a:r>
              <a:rPr lang="en-US" sz="1600" dirty="0">
                <a:cs typeface="Times New Roman" panose="02020603050405020304" pitchFamily="18" charset="0"/>
              </a:rPr>
              <a:t>The conception of any engineering product starts with ideation, in which various possible sketches of the product are established. As such, for this project, several conceptual ideas for the braking system were explored, and the most efficient one was selected based on manufacturability and engineering considerations. Therefore, the refined sketch of the braking system, as shown in the right image, was chosen due to its feasibility and engineering principle which relies on hydraulic force to provide stable control of the skateboard even in wintertime.</a:t>
            </a:r>
            <a:endParaRPr lang="en-US" sz="1600" b="1" dirty="0">
              <a:cs typeface="Times New Roman" panose="02020603050405020304" pitchFamily="18" charset="0"/>
            </a:endParaRPr>
          </a:p>
          <a:p>
            <a:pPr marL="0" indent="0">
              <a:buNone/>
            </a:pPr>
            <a:endParaRPr lang="en-US" b="1" dirty="0"/>
          </a:p>
        </p:txBody>
      </p:sp>
      <p:pic>
        <p:nvPicPr>
          <p:cNvPr id="8" name="Content Placeholder 7" descr="A sketch of a machine">
            <a:extLst>
              <a:ext uri="{FF2B5EF4-FFF2-40B4-BE49-F238E27FC236}">
                <a16:creationId xmlns:a16="http://schemas.microsoft.com/office/drawing/2014/main" id="{6398BA5E-1352-6BE0-F861-89BBD3558202}"/>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574252" y="2236927"/>
            <a:ext cx="5532781" cy="3770583"/>
          </a:xfrm>
          <a:prstGeom prst="rect">
            <a:avLst/>
          </a:prstGeom>
          <a:ln>
            <a:noFill/>
          </a:ln>
          <a:effectLst>
            <a:outerShdw blurRad="292100" dist="139700" dir="2700000" algn="tl" rotWithShape="0">
              <a:srgbClr val="333333">
                <a:alpha val="65000"/>
              </a:srgbClr>
            </a:outerShdw>
          </a:effectLst>
        </p:spPr>
      </p:pic>
      <p:sp>
        <p:nvSpPr>
          <p:cNvPr id="9" name="Slide Number Placeholder 8">
            <a:extLst>
              <a:ext uri="{FF2B5EF4-FFF2-40B4-BE49-F238E27FC236}">
                <a16:creationId xmlns:a16="http://schemas.microsoft.com/office/drawing/2014/main" id="{4A1EA13B-C47D-DB82-5F9A-EE423434B2A6}"/>
              </a:ext>
            </a:extLst>
          </p:cNvPr>
          <p:cNvSpPr>
            <a:spLocks noGrp="1"/>
          </p:cNvSpPr>
          <p:nvPr>
            <p:ph type="sldNum" sz="quarter" idx="12"/>
          </p:nvPr>
        </p:nvSpPr>
        <p:spPr/>
        <p:txBody>
          <a:bodyPr/>
          <a:lstStyle/>
          <a:p>
            <a:fld id="{3109D357-8067-4A1F-97B2-93C5160B78D9}" type="slidenum">
              <a:rPr lang="en-US" smtClean="0"/>
              <a:t>5</a:t>
            </a:fld>
            <a:endParaRPr lang="en-US"/>
          </a:p>
        </p:txBody>
      </p:sp>
    </p:spTree>
    <p:extLst>
      <p:ext uri="{BB962C8B-B14F-4D97-AF65-F5344CB8AC3E}">
        <p14:creationId xmlns:p14="http://schemas.microsoft.com/office/powerpoint/2010/main" val="3709463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5583-50BB-4E2E-E6C9-0851E25F590B}"/>
              </a:ext>
            </a:extLst>
          </p:cNvPr>
          <p:cNvSpPr>
            <a:spLocks noGrp="1"/>
          </p:cNvSpPr>
          <p:nvPr>
            <p:ph type="title"/>
          </p:nvPr>
        </p:nvSpPr>
        <p:spPr/>
        <p:txBody>
          <a:bodyPr/>
          <a:lstStyle/>
          <a:p>
            <a:pPr algn="ctr"/>
            <a:r>
              <a:rPr lang="en-US" dirty="0">
                <a:latin typeface="+mn-lt"/>
                <a:cs typeface="Times New Roman" panose="02020603050405020304" pitchFamily="18" charset="0"/>
              </a:rPr>
              <a:t>SKATEBOARD BRAKING SYSTEM</a:t>
            </a:r>
          </a:p>
        </p:txBody>
      </p:sp>
      <p:sp>
        <p:nvSpPr>
          <p:cNvPr id="4" name="Content Placeholder 3">
            <a:extLst>
              <a:ext uri="{FF2B5EF4-FFF2-40B4-BE49-F238E27FC236}">
                <a16:creationId xmlns:a16="http://schemas.microsoft.com/office/drawing/2014/main" id="{33C214E9-BB8C-2533-63A7-6241785267B3}"/>
              </a:ext>
            </a:extLst>
          </p:cNvPr>
          <p:cNvSpPr>
            <a:spLocks noGrp="1"/>
          </p:cNvSpPr>
          <p:nvPr>
            <p:ph sz="half" idx="2"/>
          </p:nvPr>
        </p:nvSpPr>
        <p:spPr>
          <a:xfrm>
            <a:off x="299592" y="1824035"/>
            <a:ext cx="6310719" cy="4897440"/>
          </a:xfrm>
        </p:spPr>
        <p:txBody>
          <a:bodyPr>
            <a:normAutofit/>
          </a:bodyPr>
          <a:lstStyle/>
          <a:p>
            <a:pPr marL="0" indent="0">
              <a:buNone/>
            </a:pPr>
            <a:endParaRPr lang="en-US" sz="2600" b="1" dirty="0">
              <a:latin typeface="Times New Roman" panose="02020603050405020304" pitchFamily="18" charset="0"/>
              <a:cs typeface="Times New Roman" panose="02020603050405020304" pitchFamily="18" charset="0"/>
            </a:endParaRPr>
          </a:p>
          <a:p>
            <a:pPr marL="0" indent="0">
              <a:buNone/>
            </a:pPr>
            <a:r>
              <a:rPr lang="en-US" sz="2600" b="1" dirty="0">
                <a:cs typeface="Times New Roman" panose="02020603050405020304" pitchFamily="18" charset="0"/>
              </a:rPr>
              <a:t>3D-Modeling</a:t>
            </a:r>
          </a:p>
          <a:p>
            <a:pPr marL="0" indent="0" algn="just">
              <a:buNone/>
            </a:pPr>
            <a:r>
              <a:rPr lang="en-US" sz="1600" dirty="0">
                <a:cs typeface="Times New Roman" panose="02020603050405020304" pitchFamily="18" charset="0"/>
              </a:rPr>
              <a:t>Following the ideation and sketch, a 3D model of the braking system is realized using Fusion 360. The braking system relies on hydraulic pressure to provide efficient maneuverability in harsh weather conditions. The system consists of three main components: a pedal, a piston, and a brake module. The pedal, which is made of aluminum sheet metal, operates like the system actuator. Indeed, by pressing on the pedal, enough force is provided to set the fluid inside the piston in motion. The hydraulic fluid passes through a set of tubes (not shown in the assembly) connecting the piston to the brake module. The buildup of pressure inside the brake module pushes the braking pad forward to interact with the skateboard wheels. As a result, a frictional force is developed between the braking pad and the skateboard wheels, forcing the skateboard to stop.</a:t>
            </a:r>
            <a:endParaRPr lang="en-US" sz="1600" b="1" dirty="0">
              <a:cs typeface="Times New Roman" panose="02020603050405020304" pitchFamily="18" charset="0"/>
            </a:endParaRPr>
          </a:p>
          <a:p>
            <a:pPr marL="0" indent="0">
              <a:buNone/>
            </a:pPr>
            <a:endParaRPr lang="en-US" sz="2400" b="1" dirty="0"/>
          </a:p>
        </p:txBody>
      </p:sp>
      <p:sp>
        <p:nvSpPr>
          <p:cNvPr id="7" name="Slide Number Placeholder 6">
            <a:extLst>
              <a:ext uri="{FF2B5EF4-FFF2-40B4-BE49-F238E27FC236}">
                <a16:creationId xmlns:a16="http://schemas.microsoft.com/office/drawing/2014/main" id="{5CC28DBD-5BE3-1657-4E2B-14775AE110E7}"/>
              </a:ext>
            </a:extLst>
          </p:cNvPr>
          <p:cNvSpPr>
            <a:spLocks noGrp="1"/>
          </p:cNvSpPr>
          <p:nvPr>
            <p:ph type="sldNum" sz="quarter" idx="12"/>
          </p:nvPr>
        </p:nvSpPr>
        <p:spPr/>
        <p:txBody>
          <a:bodyPr/>
          <a:lstStyle/>
          <a:p>
            <a:fld id="{3109D357-8067-4A1F-97B2-93C5160B78D9}" type="slidenum">
              <a:rPr lang="en-US" smtClean="0"/>
              <a:t>6</a:t>
            </a:fld>
            <a:endParaRPr lang="en-US"/>
          </a:p>
        </p:txBody>
      </p:sp>
      <p:pic>
        <p:nvPicPr>
          <p:cNvPr id="8" name="Content Placeholder 7" descr="A drawing of a skateboard&#10;&#10;Description automatically generated">
            <a:extLst>
              <a:ext uri="{FF2B5EF4-FFF2-40B4-BE49-F238E27FC236}">
                <a16:creationId xmlns:a16="http://schemas.microsoft.com/office/drawing/2014/main" id="{23732DFE-B328-1B27-62A4-5B068DF223B6}"/>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8451873" y="1889993"/>
            <a:ext cx="2695316" cy="2284996"/>
          </a:xfrm>
          <a:prstGeom prst="rect">
            <a:avLst/>
          </a:prstGeom>
          <a:ln>
            <a:noFill/>
          </a:ln>
          <a:effectLst>
            <a:outerShdw blurRad="292100" dist="139700" dir="2700000" algn="tl" rotWithShape="0">
              <a:srgbClr val="333333">
                <a:alpha val="65000"/>
              </a:srgbClr>
            </a:outerShdw>
          </a:effectLst>
        </p:spPr>
      </p:pic>
      <p:pic>
        <p:nvPicPr>
          <p:cNvPr id="10" name="Picture 9" descr="A toy car with wheels&#10;&#10;Description automatically generated">
            <a:extLst>
              <a:ext uri="{FF2B5EF4-FFF2-40B4-BE49-F238E27FC236}">
                <a16:creationId xmlns:a16="http://schemas.microsoft.com/office/drawing/2014/main" id="{71ED5999-F739-BD2A-2E6B-B3DACBFEE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1873" y="4261241"/>
            <a:ext cx="2695316" cy="22776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2415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9BE1E-0A17-93F1-3B51-429C272584BB}"/>
              </a:ext>
            </a:extLst>
          </p:cNvPr>
          <p:cNvSpPr>
            <a:spLocks noGrp="1"/>
          </p:cNvSpPr>
          <p:nvPr>
            <p:ph type="title"/>
          </p:nvPr>
        </p:nvSpPr>
        <p:spPr/>
        <p:txBody>
          <a:bodyPr/>
          <a:lstStyle/>
          <a:p>
            <a:pPr algn="ctr"/>
            <a:r>
              <a:rPr lang="en-US" dirty="0">
                <a:latin typeface="+mn-lt"/>
                <a:cs typeface="Times New Roman" panose="02020603050405020304" pitchFamily="18" charset="0"/>
              </a:rPr>
              <a:t>SKATEBOARD BRAKING SYSTEM</a:t>
            </a:r>
          </a:p>
        </p:txBody>
      </p:sp>
      <p:sp>
        <p:nvSpPr>
          <p:cNvPr id="4" name="Content Placeholder 3">
            <a:extLst>
              <a:ext uri="{FF2B5EF4-FFF2-40B4-BE49-F238E27FC236}">
                <a16:creationId xmlns:a16="http://schemas.microsoft.com/office/drawing/2014/main" id="{C56850C4-BD37-98D5-87D3-E63D39BB148B}"/>
              </a:ext>
            </a:extLst>
          </p:cNvPr>
          <p:cNvSpPr>
            <a:spLocks noGrp="1"/>
          </p:cNvSpPr>
          <p:nvPr>
            <p:ph sz="half" idx="2"/>
          </p:nvPr>
        </p:nvSpPr>
        <p:spPr>
          <a:xfrm>
            <a:off x="392394" y="2151201"/>
            <a:ext cx="7253546" cy="4246025"/>
          </a:xfrm>
        </p:spPr>
        <p:txBody>
          <a:bodyPr>
            <a:normAutofit fontScale="85000" lnSpcReduction="10000"/>
          </a:bodyPr>
          <a:lstStyle/>
          <a:p>
            <a:pPr marL="0" indent="0">
              <a:buNone/>
            </a:pPr>
            <a:r>
              <a:rPr lang="en-US" sz="2800" b="1" dirty="0">
                <a:cs typeface="Times New Roman" panose="02020603050405020304" pitchFamily="18" charset="0"/>
              </a:rPr>
              <a:t>Engineering Drawings and Tolerance Analysis</a:t>
            </a:r>
          </a:p>
          <a:p>
            <a:pPr marL="0" indent="0" algn="just">
              <a:buNone/>
            </a:pPr>
            <a:r>
              <a:rPr lang="en-US" sz="1900" dirty="0">
                <a:cs typeface="Times New Roman" panose="02020603050405020304" pitchFamily="18" charset="0"/>
              </a:rPr>
              <a:t>When 3D-modeling a part, specifications must be taken to consider the manufacturability of the part. Those specifications are usually communicated through the engineering drawings of the part. Therefore, following the CAD model of the braking system components, several engineering drawings are generated to highlight the dimensions of the brake components. However, since it is impossible to accurately manufacture these components to their given dimensions, a tolerance analysis is performed to express the allowable range of variations in the brake component dimensions. For instance, in the bottom right image, a tolerance analysis is performed between four of the braking system components: a nylon bushing, a pedal, a base plate, and a screw shaft. This analysis reveals a clearance of 0.7 mm when the nylon bushing is fitted in either the baseplate or pedal hole, ensuring that the nylon bushing will always fit inside the baseplate or pedal hole under any manufacturing inaccuracy. The analysis further reveals an allowance of 0.01 mm and a fit of 0.372 mm between the nylon bushing hole and the screw shaft, confirming a clearance fit between those two components regardless of the dimensional inaccuracy yielded by manufacturing.</a:t>
            </a:r>
          </a:p>
        </p:txBody>
      </p:sp>
      <p:sp>
        <p:nvSpPr>
          <p:cNvPr id="5" name="Text Placeholder 4">
            <a:extLst>
              <a:ext uri="{FF2B5EF4-FFF2-40B4-BE49-F238E27FC236}">
                <a16:creationId xmlns:a16="http://schemas.microsoft.com/office/drawing/2014/main" id="{63A1C41B-D7AD-33C6-06E0-0D669B26B489}"/>
              </a:ext>
            </a:extLst>
          </p:cNvPr>
          <p:cNvSpPr>
            <a:spLocks noGrp="1"/>
          </p:cNvSpPr>
          <p:nvPr>
            <p:ph type="body" sz="quarter" idx="3"/>
          </p:nvPr>
        </p:nvSpPr>
        <p:spPr>
          <a:xfrm>
            <a:off x="6807804" y="1824034"/>
            <a:ext cx="5157216" cy="1604965"/>
          </a:xfrm>
        </p:spPr>
        <p:txBody>
          <a:bodyPr/>
          <a:lstStyle/>
          <a:p>
            <a:endParaRPr lang="en-US" dirty="0"/>
          </a:p>
          <a:p>
            <a:endParaRPr lang="en-US" dirty="0"/>
          </a:p>
          <a:p>
            <a:endParaRPr lang="en-US" dirty="0"/>
          </a:p>
        </p:txBody>
      </p:sp>
      <p:pic>
        <p:nvPicPr>
          <p:cNvPr id="9" name="Content Placeholder 8" descr="A blueprint of a mechanical design&#10;&#10;Description automatically generated">
            <a:extLst>
              <a:ext uri="{FF2B5EF4-FFF2-40B4-BE49-F238E27FC236}">
                <a16:creationId xmlns:a16="http://schemas.microsoft.com/office/drawing/2014/main" id="{FDEC11F9-DE2B-BF8B-C62E-C6C3287F00E4}"/>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8514560" y="1906775"/>
            <a:ext cx="3285046" cy="2524487"/>
          </a:xfrm>
          <a:prstGeom prst="rect">
            <a:avLst/>
          </a:prstGeom>
          <a:ln>
            <a:noFill/>
          </a:ln>
          <a:effectLst>
            <a:outerShdw blurRad="292100" dist="139700" dir="2700000" algn="tl" rotWithShape="0">
              <a:srgbClr val="333333">
                <a:alpha val="65000"/>
              </a:srgbClr>
            </a:outerShdw>
          </a:effectLst>
        </p:spPr>
      </p:pic>
      <p:sp>
        <p:nvSpPr>
          <p:cNvPr id="7" name="Slide Number Placeholder 6">
            <a:extLst>
              <a:ext uri="{FF2B5EF4-FFF2-40B4-BE49-F238E27FC236}">
                <a16:creationId xmlns:a16="http://schemas.microsoft.com/office/drawing/2014/main" id="{6352D935-5A58-EE12-B55D-BE94BC878E50}"/>
              </a:ext>
            </a:extLst>
          </p:cNvPr>
          <p:cNvSpPr>
            <a:spLocks noGrp="1"/>
          </p:cNvSpPr>
          <p:nvPr>
            <p:ph type="sldNum" sz="quarter" idx="12"/>
          </p:nvPr>
        </p:nvSpPr>
        <p:spPr/>
        <p:txBody>
          <a:bodyPr/>
          <a:lstStyle/>
          <a:p>
            <a:fld id="{3109D357-8067-4A1F-97B2-93C5160B78D9}" type="slidenum">
              <a:rPr lang="en-US" smtClean="0"/>
              <a:t>7</a:t>
            </a:fld>
            <a:endParaRPr lang="en-US"/>
          </a:p>
        </p:txBody>
      </p:sp>
      <p:pic>
        <p:nvPicPr>
          <p:cNvPr id="11" name="Picture 10" descr="A diagram of a satellite&#10;&#10;Description automatically generated">
            <a:extLst>
              <a:ext uri="{FF2B5EF4-FFF2-40B4-BE49-F238E27FC236}">
                <a16:creationId xmlns:a16="http://schemas.microsoft.com/office/drawing/2014/main" id="{0DEB154B-E472-C345-16CE-67B7EBF14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4568" y="4516920"/>
            <a:ext cx="3275038" cy="18803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9357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D8512-F325-A972-8595-D36DBF3F5169}"/>
              </a:ext>
            </a:extLst>
          </p:cNvPr>
          <p:cNvSpPr>
            <a:spLocks noGrp="1"/>
          </p:cNvSpPr>
          <p:nvPr>
            <p:ph type="title"/>
          </p:nvPr>
        </p:nvSpPr>
        <p:spPr/>
        <p:txBody>
          <a:bodyPr/>
          <a:lstStyle/>
          <a:p>
            <a:pPr algn="ctr"/>
            <a:r>
              <a:rPr lang="en-US" dirty="0">
                <a:latin typeface="+mn-lt"/>
                <a:cs typeface="Times New Roman" panose="02020603050405020304" pitchFamily="18" charset="0"/>
              </a:rPr>
              <a:t>SKATEBOARD BRAKING SYSTEM</a:t>
            </a:r>
          </a:p>
        </p:txBody>
      </p:sp>
      <p:sp>
        <p:nvSpPr>
          <p:cNvPr id="4" name="Content Placeholder 3">
            <a:extLst>
              <a:ext uri="{FF2B5EF4-FFF2-40B4-BE49-F238E27FC236}">
                <a16:creationId xmlns:a16="http://schemas.microsoft.com/office/drawing/2014/main" id="{D2F02C45-3B28-4985-D5AC-BB6189046AFA}"/>
              </a:ext>
            </a:extLst>
          </p:cNvPr>
          <p:cNvSpPr>
            <a:spLocks noGrp="1"/>
          </p:cNvSpPr>
          <p:nvPr>
            <p:ph sz="half" idx="2"/>
          </p:nvPr>
        </p:nvSpPr>
        <p:spPr>
          <a:xfrm>
            <a:off x="272951" y="1824035"/>
            <a:ext cx="6128426" cy="4897440"/>
          </a:xfrm>
        </p:spPr>
        <p:txBody>
          <a:bodyPr>
            <a:normAutofit/>
          </a:bodyPr>
          <a:lstStyle/>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r>
              <a:rPr lang="en-US" sz="2400" b="1" dirty="0">
                <a:cs typeface="Times New Roman" panose="02020603050405020304" pitchFamily="18" charset="0"/>
              </a:rPr>
              <a:t>Manufacturing Methods</a:t>
            </a:r>
          </a:p>
          <a:p>
            <a:pPr marL="0" indent="0" algn="just">
              <a:buNone/>
            </a:pPr>
            <a:r>
              <a:rPr lang="en-US" sz="1600" dirty="0">
                <a:cs typeface="Times New Roman" panose="02020603050405020304" pitchFamily="18" charset="0"/>
              </a:rPr>
              <a:t>Most of the components of the skateboard braking system, except for screws and tubes, are not available on the market. Hence, there is a need to specify the manufacturing methods for these components. Three types of materials are used in the conception of the braking systems: aluminum sheet metal, rubber polymer, and aluminum metal. As such, the pedal and the baseplate, which are made of aluminum sheet metal, are manufactured using stamping and bending. Furthermore, the brake module body, which is made of aluminum, is manufactured using die casting. Additionally, the braking pad is manufactured using injection molding. The choice of these manufacturing methods is made considering cost and desired physical properties of the manufactured part.</a:t>
            </a:r>
            <a:endParaRPr lang="en-US" sz="1600" b="1" dirty="0">
              <a:cs typeface="Times New Roman" panose="02020603050405020304" pitchFamily="18" charset="0"/>
            </a:endParaRPr>
          </a:p>
        </p:txBody>
      </p:sp>
      <p:pic>
        <p:nvPicPr>
          <p:cNvPr id="9" name="Content Placeholder 8" descr="A screenshot of a document">
            <a:extLst>
              <a:ext uri="{FF2B5EF4-FFF2-40B4-BE49-F238E27FC236}">
                <a16:creationId xmlns:a16="http://schemas.microsoft.com/office/drawing/2014/main" id="{3BB44237-D375-E6A2-E579-A8505BA31B0D}"/>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630543" y="2157984"/>
            <a:ext cx="5288506" cy="4108704"/>
          </a:xfrm>
          <a:prstGeom prst="rect">
            <a:avLst/>
          </a:prstGeom>
          <a:ln>
            <a:noFill/>
          </a:ln>
          <a:effectLst>
            <a:outerShdw blurRad="292100" dist="139700" dir="2700000" algn="tl" rotWithShape="0">
              <a:srgbClr val="333333">
                <a:alpha val="65000"/>
              </a:srgbClr>
            </a:outerShdw>
          </a:effectLst>
        </p:spPr>
      </p:pic>
      <p:sp>
        <p:nvSpPr>
          <p:cNvPr id="7" name="Slide Number Placeholder 6">
            <a:extLst>
              <a:ext uri="{FF2B5EF4-FFF2-40B4-BE49-F238E27FC236}">
                <a16:creationId xmlns:a16="http://schemas.microsoft.com/office/drawing/2014/main" id="{55DBA975-60FB-6A38-7FE7-CD7AB1B29671}"/>
              </a:ext>
            </a:extLst>
          </p:cNvPr>
          <p:cNvSpPr>
            <a:spLocks noGrp="1"/>
          </p:cNvSpPr>
          <p:nvPr>
            <p:ph type="sldNum" sz="quarter" idx="12"/>
          </p:nvPr>
        </p:nvSpPr>
        <p:spPr/>
        <p:txBody>
          <a:bodyPr/>
          <a:lstStyle/>
          <a:p>
            <a:fld id="{3109D357-8067-4A1F-97B2-93C5160B78D9}" type="slidenum">
              <a:rPr lang="en-US" smtClean="0"/>
              <a:t>8</a:t>
            </a:fld>
            <a:endParaRPr lang="en-US"/>
          </a:p>
        </p:txBody>
      </p:sp>
    </p:spTree>
    <p:extLst>
      <p:ext uri="{BB962C8B-B14F-4D97-AF65-F5344CB8AC3E}">
        <p14:creationId xmlns:p14="http://schemas.microsoft.com/office/powerpoint/2010/main" val="523715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4FD-3D12-E88F-CC92-6D30BE8C7D70}"/>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AUTOMATED CHOPPER</a:t>
            </a:r>
          </a:p>
        </p:txBody>
      </p:sp>
      <p:sp>
        <p:nvSpPr>
          <p:cNvPr id="4" name="Content Placeholder 3">
            <a:extLst>
              <a:ext uri="{FF2B5EF4-FFF2-40B4-BE49-F238E27FC236}">
                <a16:creationId xmlns:a16="http://schemas.microsoft.com/office/drawing/2014/main" id="{0EAF6368-EE5A-8522-1E96-94A2783E3249}"/>
              </a:ext>
            </a:extLst>
          </p:cNvPr>
          <p:cNvSpPr>
            <a:spLocks noGrp="1"/>
          </p:cNvSpPr>
          <p:nvPr>
            <p:ph sz="half" idx="2"/>
          </p:nvPr>
        </p:nvSpPr>
        <p:spPr>
          <a:xfrm>
            <a:off x="122034" y="1944637"/>
            <a:ext cx="5973966" cy="4776838"/>
          </a:xfrm>
        </p:spPr>
        <p:txBody>
          <a:bodyPr/>
          <a:lstStyle/>
          <a:p>
            <a:pPr marL="274320" lvl="1" indent="0">
              <a:buNone/>
            </a:pPr>
            <a:endParaRPr lang="en-US" sz="1600" i="0" dirty="0">
              <a:latin typeface="Times New Roman" panose="02020603050405020304" pitchFamily="18" charset="0"/>
              <a:cs typeface="Times New Roman" panose="02020603050405020304" pitchFamily="18" charset="0"/>
            </a:endParaRPr>
          </a:p>
          <a:p>
            <a:pPr marL="274320" lvl="1" indent="0">
              <a:buNone/>
            </a:pPr>
            <a:r>
              <a:rPr lang="en-US" sz="1600" i="0" dirty="0">
                <a:cs typeface="Times New Roman" panose="02020603050405020304" pitchFamily="18" charset="0"/>
              </a:rPr>
              <a:t>Automated chopper is the first hands-on oriented project that I did in my mechanical engineering design class. The project highlights the design and analysis of mechanical machine components. </a:t>
            </a:r>
          </a:p>
          <a:p>
            <a:pPr marL="274320" lvl="1" indent="0">
              <a:buNone/>
            </a:pPr>
            <a:r>
              <a:rPr lang="en-US" b="1" i="0" dirty="0">
                <a:cs typeface="Times New Roman" panose="02020603050405020304" pitchFamily="18" charset="0"/>
              </a:rPr>
              <a:t>Objective</a:t>
            </a:r>
            <a:r>
              <a:rPr lang="en-US" i="0" dirty="0">
                <a:cs typeface="Times New Roman" panose="02020603050405020304" pitchFamily="18" charset="0"/>
              </a:rPr>
              <a:t>: </a:t>
            </a:r>
            <a:r>
              <a:rPr lang="en-US" sz="1600" i="0" dirty="0">
                <a:cs typeface="Times New Roman" panose="02020603050405020304" pitchFamily="18" charset="0"/>
              </a:rPr>
              <a:t>To create a machine that cut vegetables without human interference.</a:t>
            </a:r>
          </a:p>
          <a:p>
            <a:pPr marL="274320" lvl="1" indent="0">
              <a:buNone/>
            </a:pPr>
            <a:r>
              <a:rPr lang="en-US" sz="2000" b="1" i="0" dirty="0">
                <a:cs typeface="Times New Roman" panose="02020603050405020304" pitchFamily="18" charset="0"/>
              </a:rPr>
              <a:t>Module of the project:</a:t>
            </a:r>
          </a:p>
          <a:p>
            <a:pPr lvl="1">
              <a:buFont typeface="Arial" panose="020B0604020202020204" pitchFamily="34" charset="0"/>
              <a:buChar char="•"/>
            </a:pPr>
            <a:r>
              <a:rPr lang="en-US" sz="1600" i="0" dirty="0">
                <a:cs typeface="Times New Roman" panose="02020603050405020304" pitchFamily="18" charset="0"/>
              </a:rPr>
              <a:t>Ideation and CAD modeling</a:t>
            </a:r>
          </a:p>
          <a:p>
            <a:pPr lvl="1">
              <a:buFont typeface="Arial" panose="020B0604020202020204" pitchFamily="34" charset="0"/>
              <a:buChar char="•"/>
            </a:pPr>
            <a:r>
              <a:rPr lang="en-US" sz="1600" i="0" dirty="0">
                <a:cs typeface="Times New Roman" panose="02020603050405020304" pitchFamily="18" charset="0"/>
              </a:rPr>
              <a:t>Mechanism components</a:t>
            </a:r>
          </a:p>
          <a:p>
            <a:pPr lvl="1">
              <a:buFont typeface="Arial" panose="020B0604020202020204" pitchFamily="34" charset="0"/>
              <a:buChar char="•"/>
            </a:pPr>
            <a:r>
              <a:rPr lang="en-US" sz="1600" i="0" dirty="0">
                <a:cs typeface="Times New Roman" panose="02020603050405020304" pitchFamily="18" charset="0"/>
              </a:rPr>
              <a:t>Manufacturing</a:t>
            </a:r>
          </a:p>
          <a:p>
            <a:pPr lvl="1">
              <a:buFont typeface="Arial" panose="020B0604020202020204" pitchFamily="34" charset="0"/>
              <a:buChar char="•"/>
            </a:pPr>
            <a:r>
              <a:rPr lang="en-US" sz="1600" i="0" dirty="0">
                <a:cs typeface="Times New Roman" panose="02020603050405020304" pitchFamily="18" charset="0"/>
              </a:rPr>
              <a:t>Position-Velocity-Acceleration (PVA) analysis</a:t>
            </a:r>
            <a:endParaRPr lang="en-US" sz="1600" i="0" dirty="0"/>
          </a:p>
          <a:p>
            <a:pPr marL="274320" lvl="1" indent="0">
              <a:buNone/>
            </a:pPr>
            <a:endParaRPr lang="en-US" b="1" i="0" dirty="0"/>
          </a:p>
          <a:p>
            <a:pPr marL="274320" lvl="1" indent="0">
              <a:buNone/>
            </a:pPr>
            <a:endParaRPr lang="en-US" i="0" dirty="0"/>
          </a:p>
          <a:p>
            <a:pPr marL="274320" lvl="1" indent="0">
              <a:buNone/>
            </a:pPr>
            <a:endParaRPr lang="en-US" i="0" dirty="0"/>
          </a:p>
          <a:p>
            <a:pPr marL="274320" lvl="1" indent="0">
              <a:buNone/>
            </a:pPr>
            <a:endParaRPr lang="en-US" i="0" dirty="0"/>
          </a:p>
        </p:txBody>
      </p:sp>
      <p:pic>
        <p:nvPicPr>
          <p:cNvPr id="9" name="Content Placeholder 8">
            <a:extLst>
              <a:ext uri="{FF2B5EF4-FFF2-40B4-BE49-F238E27FC236}">
                <a16:creationId xmlns:a16="http://schemas.microsoft.com/office/drawing/2014/main" id="{F126FDCD-B024-20CE-8D2C-0E66BBB4B60A}"/>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621352" y="2629914"/>
            <a:ext cx="5030769" cy="2856488"/>
          </a:xfrm>
          <a:prstGeom prst="rect">
            <a:avLst/>
          </a:prstGeom>
          <a:ln>
            <a:noFill/>
          </a:ln>
          <a:effectLst>
            <a:outerShdw blurRad="292100" dist="139700" dir="2700000" algn="tl" rotWithShape="0">
              <a:srgbClr val="333333">
                <a:alpha val="65000"/>
              </a:srgbClr>
            </a:outerShdw>
          </a:effectLst>
        </p:spPr>
      </p:pic>
      <p:sp>
        <p:nvSpPr>
          <p:cNvPr id="7" name="Slide Number Placeholder 6">
            <a:extLst>
              <a:ext uri="{FF2B5EF4-FFF2-40B4-BE49-F238E27FC236}">
                <a16:creationId xmlns:a16="http://schemas.microsoft.com/office/drawing/2014/main" id="{12E939BA-EAD2-0A0B-D757-C83190CBDC23}"/>
              </a:ext>
            </a:extLst>
          </p:cNvPr>
          <p:cNvSpPr>
            <a:spLocks noGrp="1"/>
          </p:cNvSpPr>
          <p:nvPr>
            <p:ph type="sldNum" sz="quarter" idx="12"/>
          </p:nvPr>
        </p:nvSpPr>
        <p:spPr/>
        <p:txBody>
          <a:bodyPr/>
          <a:lstStyle/>
          <a:p>
            <a:fld id="{3109D357-8067-4A1F-97B2-93C5160B78D9}" type="slidenum">
              <a:rPr lang="en-US" smtClean="0"/>
              <a:t>9</a:t>
            </a:fld>
            <a:endParaRPr lang="en-US"/>
          </a:p>
        </p:txBody>
      </p:sp>
    </p:spTree>
    <p:extLst>
      <p:ext uri="{BB962C8B-B14F-4D97-AF65-F5344CB8AC3E}">
        <p14:creationId xmlns:p14="http://schemas.microsoft.com/office/powerpoint/2010/main" val="2957186801"/>
      </p:ext>
    </p:extLst>
  </p:cSld>
  <p:clrMapOvr>
    <a:masterClrMapping/>
  </p:clrMapOvr>
</p:sld>
</file>

<file path=ppt/theme/theme1.xml><?xml version="1.0" encoding="utf-8"?>
<a:theme xmlns:a="http://schemas.openxmlformats.org/drawingml/2006/main" name="ArchwayVTI">
  <a:themeElements>
    <a:clrScheme name="Custom 1">
      <a:dk1>
        <a:sysClr val="windowText" lastClr="000000"/>
      </a:dk1>
      <a:lt1>
        <a:sysClr val="window" lastClr="FFFFFF"/>
      </a:lt1>
      <a:dk2>
        <a:srgbClr val="2E3A3C"/>
      </a:dk2>
      <a:lt2>
        <a:srgbClr val="EDE9E7"/>
      </a:lt2>
      <a:accent1>
        <a:srgbClr val="898470"/>
      </a:accent1>
      <a:accent2>
        <a:srgbClr val="7A8773"/>
      </a:accent2>
      <a:accent3>
        <a:srgbClr val="8C845E"/>
      </a:accent3>
      <a:accent4>
        <a:srgbClr val="9F7E56"/>
      </a:accent4>
      <a:accent5>
        <a:srgbClr val="9B7E69"/>
      </a:accent5>
      <a:accent6>
        <a:srgbClr val="AA7862"/>
      </a:accent6>
      <a:hlink>
        <a:srgbClr val="7A8773"/>
      </a:hlink>
      <a:folHlink>
        <a:srgbClr val="9F7E56"/>
      </a:folHlink>
    </a:clrScheme>
    <a:fontScheme name="Archway">
      <a:majorFont>
        <a:latin typeface="Felix Titling"/>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wayVTI" id="{309F1D27-9968-4F93-BA7C-3666A757FD2E}" vid="{76D8E8FD-8787-4E56-A14A-C28BF58ABE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18079</TotalTime>
  <Words>4703</Words>
  <Application>Microsoft Office PowerPoint</Application>
  <PresentationFormat>Widescreen</PresentationFormat>
  <Paragraphs>235</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Cambria Math</vt:lpstr>
      <vt:lpstr>Felix Titling</vt:lpstr>
      <vt:lpstr>Goudy Old Style</vt:lpstr>
      <vt:lpstr>Times New Roman</vt:lpstr>
      <vt:lpstr>ArchwayVTI</vt:lpstr>
      <vt:lpstr>Mechanical Engineering Projects  Portfolio </vt:lpstr>
      <vt:lpstr>CONTENTS</vt:lpstr>
      <vt:lpstr>INTRODUCTION &amp; ABOUT ME</vt:lpstr>
      <vt:lpstr>SKATEBOARD BRAKING SYSTEM</vt:lpstr>
      <vt:lpstr>SKATEBOARD BRAKING SYSTEM</vt:lpstr>
      <vt:lpstr>SKATEBOARD BRAKING SYSTEM</vt:lpstr>
      <vt:lpstr>SKATEBOARD BRAKING SYSTEM</vt:lpstr>
      <vt:lpstr>SKATEBOARD BRAKING SYSTEM</vt:lpstr>
      <vt:lpstr>AUTOMATED CHOPPER</vt:lpstr>
      <vt:lpstr>AUTOMATED CHOPPER</vt:lpstr>
      <vt:lpstr>AUTOMATED CHOPPER</vt:lpstr>
      <vt:lpstr>AUTOMATED CHOPPER</vt:lpstr>
      <vt:lpstr>AUTOMATED CHOPPER</vt:lpstr>
      <vt:lpstr>AUTOMATED CHOPPER</vt:lpstr>
      <vt:lpstr>HEAT TRANSFER INDEPENDENT STUDY</vt:lpstr>
      <vt:lpstr>HEAT TRANSFER INDEPENDENT STUDY</vt:lpstr>
      <vt:lpstr>HEAT TRANSFER INDEPENDENT STUDY</vt:lpstr>
      <vt:lpstr>HEAT TRANSFER INDEPENDENT STUDY</vt:lpstr>
      <vt:lpstr>     System identification, PID and Lead Compensator Design for XY stage </vt:lpstr>
      <vt:lpstr>System identification, PID and Lead Compensator Design for XY stage</vt:lpstr>
      <vt:lpstr>System identification, PID and Lead Compensator Design for XY stage</vt:lpstr>
      <vt:lpstr>System identification, PID and Lead Compensator Design for XY stage</vt:lpstr>
      <vt:lpstr>System identification, PID and Lead Compensator Design for XY stage</vt:lpstr>
      <vt:lpstr>System identification, PID and Lead Compensator Design for XY stage</vt:lpstr>
      <vt:lpstr>System identification, PID and Lead Compensator Design for XY stage</vt:lpstr>
      <vt:lpstr>System identification, PID and Lead Compensator Design for XY stage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Mechanical Engineering  Design Portfolio </dc:title>
  <dc:creator>Joel Sika</dc:creator>
  <cp:lastModifiedBy>Sika, kweku</cp:lastModifiedBy>
  <cp:revision>13</cp:revision>
  <dcterms:created xsi:type="dcterms:W3CDTF">2024-01-07T21:01:08Z</dcterms:created>
  <dcterms:modified xsi:type="dcterms:W3CDTF">2024-06-02T04:33:30Z</dcterms:modified>
</cp:coreProperties>
</file>